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48" r:id="rId10"/>
    <p:sldId id="349" r:id="rId11"/>
    <p:sldId id="265" r:id="rId12"/>
    <p:sldId id="300" r:id="rId13"/>
    <p:sldId id="301" r:id="rId14"/>
    <p:sldId id="305" r:id="rId15"/>
    <p:sldId id="304" r:id="rId16"/>
    <p:sldId id="266" r:id="rId17"/>
    <p:sldId id="306" r:id="rId18"/>
    <p:sldId id="307" r:id="rId19"/>
    <p:sldId id="308" r:id="rId20"/>
    <p:sldId id="309" r:id="rId21"/>
    <p:sldId id="312" r:id="rId22"/>
    <p:sldId id="350" r:id="rId23"/>
    <p:sldId id="313" r:id="rId24"/>
    <p:sldId id="334" r:id="rId25"/>
    <p:sldId id="351" r:id="rId26"/>
    <p:sldId id="335" r:id="rId27"/>
    <p:sldId id="314" r:id="rId28"/>
    <p:sldId id="316" r:id="rId29"/>
    <p:sldId id="357" r:id="rId30"/>
    <p:sldId id="352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53" r:id="rId41"/>
    <p:sldId id="329" r:id="rId42"/>
    <p:sldId id="354" r:id="rId43"/>
    <p:sldId id="330" r:id="rId44"/>
    <p:sldId id="331" r:id="rId45"/>
    <p:sldId id="355" r:id="rId46"/>
    <p:sldId id="332" r:id="rId47"/>
    <p:sldId id="356" r:id="rId48"/>
    <p:sldId id="333" r:id="rId49"/>
    <p:sldId id="336" r:id="rId50"/>
    <p:sldId id="337" r:id="rId51"/>
    <p:sldId id="338" r:id="rId52"/>
    <p:sldId id="339" r:id="rId53"/>
    <p:sldId id="340" r:id="rId54"/>
    <p:sldId id="341" r:id="rId55"/>
    <p:sldId id="358" r:id="rId56"/>
    <p:sldId id="362" r:id="rId57"/>
    <p:sldId id="359" r:id="rId58"/>
    <p:sldId id="360" r:id="rId59"/>
    <p:sldId id="343" r:id="rId60"/>
    <p:sldId id="344" r:id="rId61"/>
    <p:sldId id="346" r:id="rId62"/>
    <p:sldId id="363" r:id="rId63"/>
    <p:sldId id="347" r:id="rId64"/>
    <p:sldId id="361" r:id="rId65"/>
    <p:sldId id="267" r:id="rId66"/>
    <p:sldId id="271" r:id="rId67"/>
    <p:sldId id="281" r:id="rId68"/>
    <p:sldId id="365" r:id="rId69"/>
    <p:sldId id="276" r:id="rId70"/>
    <p:sldId id="277" r:id="rId71"/>
    <p:sldId id="345" r:id="rId72"/>
    <p:sldId id="272" r:id="rId73"/>
    <p:sldId id="278" r:id="rId74"/>
    <p:sldId id="279" r:id="rId75"/>
    <p:sldId id="273" r:id="rId76"/>
    <p:sldId id="280" r:id="rId77"/>
    <p:sldId id="282" r:id="rId78"/>
    <p:sldId id="283" r:id="rId79"/>
    <p:sldId id="284" r:id="rId80"/>
    <p:sldId id="285" r:id="rId81"/>
    <p:sldId id="366" r:id="rId82"/>
    <p:sldId id="310" r:id="rId83"/>
    <p:sldId id="311" r:id="rId84"/>
    <p:sldId id="315" r:id="rId85"/>
    <p:sldId id="317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鍾定揚 12376046 Daniel" initials="鍾定揚" lastIdx="1" clrIdx="0">
    <p:extLst>
      <p:ext uri="{19B8F6BF-5375-455C-9EA6-DF929625EA0E}">
        <p15:presenceInfo xmlns:p15="http://schemas.microsoft.com/office/powerpoint/2012/main" userId="S::12376046@ms1.mcu.edu.tw::97e32ef0-a70a-4440-9da3-f952b4f51e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299B4-EE77-492D-B481-4BA3CD69518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TW" altLang="en-US"/>
        </a:p>
      </dgm:t>
    </dgm:pt>
    <dgm:pt modelId="{A6A80897-1D9A-4B1B-89F6-3F082EFEFE4C}">
      <dgm:prSet/>
      <dgm:spPr/>
      <dgm:t>
        <a:bodyPr/>
        <a:lstStyle/>
        <a:p>
          <a:r>
            <a:rPr lang="zh-TW" alt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基本正規式</a:t>
          </a:r>
        </a:p>
      </dgm:t>
    </dgm:pt>
    <dgm:pt modelId="{7D91C94E-6C7E-4772-A497-9AD2DB299599}" type="parTrans" cxnId="{EE8985B7-328B-444E-B2E0-CED846DD891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CEFA88E-FE26-4910-99E8-5304463C2821}" type="sibTrans" cxnId="{EE8985B7-328B-444E-B2E0-CED846DD891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4728024-2ED8-42A7-AF26-9EA77CCF842E}">
      <dgm:prSet/>
      <dgm:spPr/>
      <dgm:t>
        <a:bodyPr/>
        <a:lstStyle/>
        <a:p>
          <a:r>
            <a:rPr lang="zh-TW" altLang="en-US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第一正規式</a:t>
          </a:r>
        </a:p>
      </dgm:t>
    </dgm:pt>
    <dgm:pt modelId="{60012B6A-4843-4B69-93FB-344531293A5F}" type="parTrans" cxnId="{B9413156-CA28-4309-BD97-775C38FA55D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25A51CF-D138-40B9-A7C4-F39044FA9971}" type="sibTrans" cxnId="{B9413156-CA28-4309-BD97-775C38FA55D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0B5FA59-7876-43EA-AA58-08301DA5F88C}">
      <dgm:prSet/>
      <dgm:spPr/>
      <dgm:t>
        <a:bodyPr/>
        <a:lstStyle/>
        <a:p>
          <a:r>
            <a:rPr lang="zh-TW" altLang="en-US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第二正規式</a:t>
          </a:r>
        </a:p>
      </dgm:t>
    </dgm:pt>
    <dgm:pt modelId="{8B7CE8AA-A4EF-41C7-AB48-4EEBC809856A}" type="parTrans" cxnId="{47BF7217-FEBE-4DF5-866A-140B05868F3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7A54852-B13B-435A-93F3-08A53BDB2FE2}" type="sibTrans" cxnId="{47BF7217-FEBE-4DF5-866A-140B05868F3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7864B12-010C-4556-89F1-CF6FA577DC1C}">
      <dgm:prSet/>
      <dgm:spPr/>
      <dgm:t>
        <a:bodyPr/>
        <a:lstStyle/>
        <a:p>
          <a:r>
            <a:rPr lang="zh-TW" alt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第三正規式</a:t>
          </a:r>
        </a:p>
      </dgm:t>
    </dgm:pt>
    <dgm:pt modelId="{C4672E47-7AC4-47B6-AC59-2D914D70E4A3}" type="parTrans" cxnId="{E088ECE3-D2BE-41A4-987D-F2D8107D935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878306D-286E-42D3-AB12-613791D07A50}" type="sibTrans" cxnId="{E088ECE3-D2BE-41A4-987D-F2D8107D935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D6A1032-2E99-42F7-BED6-74D51207AAC5}">
      <dgm:prSet/>
      <dgm:spPr/>
      <dgm:t>
        <a:bodyPr/>
        <a:lstStyle/>
        <a:p>
          <a:r>
            <a:rPr lang="zh-TW" alt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高等正規式</a:t>
          </a:r>
        </a:p>
      </dgm:t>
    </dgm:pt>
    <dgm:pt modelId="{4EE7F17C-A32D-4932-B265-198D9D8C6DFF}" type="parTrans" cxnId="{9C0D2F87-D031-4D95-A311-A165DE021A3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34998F7-1F7A-4C0C-8AAD-C06F95CA9D29}" type="sibTrans" cxnId="{9C0D2F87-D031-4D95-A311-A165DE021A3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64AABA3-0D1E-41C7-8405-D3E30CCC6B1D}">
      <dgm:prSet/>
      <dgm:spPr/>
      <dgm:t>
        <a:bodyPr/>
        <a:lstStyle/>
        <a:p>
          <a:r>
            <a:rPr 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BCNF</a:t>
          </a:r>
          <a:r>
            <a:rPr lang="zh-TW" b="1" baseline="0"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(</a:t>
          </a:r>
          <a:r>
            <a:rPr lang="zh-TW" b="1" baseline="0">
              <a:latin typeface="Calibri" panose="020F0502020204030204" pitchFamily="34" charset="0"/>
              <a:ea typeface="微軟正黑體" panose="020B0604030504040204" pitchFamily="34" charset="-120"/>
            </a:rPr>
            <a:t>一般最高階</a:t>
          </a:r>
          <a:r>
            <a:rPr 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)</a:t>
          </a:r>
          <a:endParaRPr lang="zh-TW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2A54FE1-3E23-4DF9-8E36-039D55CA2204}" type="parTrans" cxnId="{F0D5DCFC-E04F-43A4-B5BA-9CACF7EC176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7ED4E44-E7FE-4E08-9635-29D8413504C5}" type="sibTrans" cxnId="{F0D5DCFC-E04F-43A4-B5BA-9CACF7EC176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61DEDC0-04D2-49CC-980D-9BC5D0763158}">
      <dgm:prSet/>
      <dgm:spPr/>
      <dgm:t>
        <a:bodyPr/>
        <a:lstStyle/>
        <a:p>
          <a:r>
            <a:rPr lang="zh-TW" alt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第四正規式</a:t>
          </a:r>
        </a:p>
      </dgm:t>
    </dgm:pt>
    <dgm:pt modelId="{7A99E9D0-A039-4A6F-B481-304B49077039}" type="parTrans" cxnId="{5DC3300C-BF0B-43C9-9663-1B4B1C960A3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14FB6EB-54FA-4A96-9282-6E1D4E8FFC58}" type="sibTrans" cxnId="{5DC3300C-BF0B-43C9-9663-1B4B1C960A3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6154770-F672-495E-B4BA-B945457168E6}">
      <dgm:prSet/>
      <dgm:spPr/>
      <dgm:t>
        <a:bodyPr/>
        <a:lstStyle/>
        <a:p>
          <a:r>
            <a:rPr lang="zh-TW" altLang="en-US" b="1" baseline="0">
              <a:latin typeface="Calibri" panose="020F0502020204030204" pitchFamily="34" charset="0"/>
              <a:ea typeface="微軟正黑體" panose="020B0604030504040204" pitchFamily="34" charset="-120"/>
            </a:rPr>
            <a:t>第五正規式</a:t>
          </a:r>
        </a:p>
      </dgm:t>
    </dgm:pt>
    <dgm:pt modelId="{61A8A9AE-A841-4AE8-98E7-180E59E21350}" type="parTrans" cxnId="{7F3D86D8-D116-4BF8-AE6C-B0973D41B23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4EBCD25-EFCD-42D5-B03C-5E550F540DC8}" type="sibTrans" cxnId="{7F3D86D8-D116-4BF8-AE6C-B0973D41B23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0641E39-4DBB-4B1F-9C85-50205ECAE330}" type="pres">
      <dgm:prSet presAssocID="{2DC299B4-EE77-492D-B481-4BA3CD695186}" presName="linearFlow" presStyleCnt="0">
        <dgm:presLayoutVars>
          <dgm:dir/>
          <dgm:animLvl val="lvl"/>
          <dgm:resizeHandles val="exact"/>
        </dgm:presLayoutVars>
      </dgm:prSet>
      <dgm:spPr/>
    </dgm:pt>
    <dgm:pt modelId="{BD8AE4C1-4C1E-4BCD-839C-DCF2FF2C5D77}" type="pres">
      <dgm:prSet presAssocID="{A6A80897-1D9A-4B1B-89F6-3F082EFEFE4C}" presName="composite" presStyleCnt="0"/>
      <dgm:spPr/>
    </dgm:pt>
    <dgm:pt modelId="{005F0BD0-E2A6-48CA-AF6B-361ACF01A23C}" type="pres">
      <dgm:prSet presAssocID="{A6A80897-1D9A-4B1B-89F6-3F082EFEFE4C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F4AE108-B3F5-4F70-A2B3-625B76C2BAEE}" type="pres">
      <dgm:prSet presAssocID="{A6A80897-1D9A-4B1B-89F6-3F082EFEFE4C}" presName="descendantText" presStyleLbl="alignAcc1" presStyleIdx="0" presStyleCnt="2">
        <dgm:presLayoutVars>
          <dgm:bulletEnabled val="1"/>
        </dgm:presLayoutVars>
      </dgm:prSet>
      <dgm:spPr/>
    </dgm:pt>
    <dgm:pt modelId="{38DB3AA1-E50A-431F-A363-FA051E6A9076}" type="pres">
      <dgm:prSet presAssocID="{2CEFA88E-FE26-4910-99E8-5304463C2821}" presName="sp" presStyleCnt="0"/>
      <dgm:spPr/>
    </dgm:pt>
    <dgm:pt modelId="{6CE3F961-B98E-42BC-ABDF-C9C1BB02B209}" type="pres">
      <dgm:prSet presAssocID="{8D6A1032-2E99-42F7-BED6-74D51207AAC5}" presName="composite" presStyleCnt="0"/>
      <dgm:spPr/>
    </dgm:pt>
    <dgm:pt modelId="{BD95EC61-4682-4D6F-9435-61CA6FFAC11B}" type="pres">
      <dgm:prSet presAssocID="{8D6A1032-2E99-42F7-BED6-74D51207AAC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D3F9ABC2-F077-4858-BA15-B4B77ED3A620}" type="pres">
      <dgm:prSet presAssocID="{8D6A1032-2E99-42F7-BED6-74D51207AAC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5DC3300C-BF0B-43C9-9663-1B4B1C960A30}" srcId="{8D6A1032-2E99-42F7-BED6-74D51207AAC5}" destId="{561DEDC0-04D2-49CC-980D-9BC5D0763158}" srcOrd="1" destOrd="0" parTransId="{7A99E9D0-A039-4A6F-B481-304B49077039}" sibTransId="{414FB6EB-54FA-4A96-9282-6E1D4E8FFC58}"/>
    <dgm:cxn modelId="{47BF7217-FEBE-4DF5-866A-140B05868F35}" srcId="{A6A80897-1D9A-4B1B-89F6-3F082EFEFE4C}" destId="{20B5FA59-7876-43EA-AA58-08301DA5F88C}" srcOrd="1" destOrd="0" parTransId="{8B7CE8AA-A4EF-41C7-AB48-4EEBC809856A}" sibTransId="{D7A54852-B13B-435A-93F3-08A53BDB2FE2}"/>
    <dgm:cxn modelId="{123A3B1E-6D1B-424C-9FE3-BDD2E75B99C7}" type="presOf" srcId="{8D6A1032-2E99-42F7-BED6-74D51207AAC5}" destId="{BD95EC61-4682-4D6F-9435-61CA6FFAC11B}" srcOrd="0" destOrd="0" presId="urn:microsoft.com/office/officeart/2005/8/layout/chevron2"/>
    <dgm:cxn modelId="{B9413156-CA28-4309-BD97-775C38FA55D2}" srcId="{A6A80897-1D9A-4B1B-89F6-3F082EFEFE4C}" destId="{84728024-2ED8-42A7-AF26-9EA77CCF842E}" srcOrd="0" destOrd="0" parTransId="{60012B6A-4843-4B69-93FB-344531293A5F}" sibTransId="{825A51CF-D138-40B9-A7C4-F39044FA9971}"/>
    <dgm:cxn modelId="{F0A82757-647B-4B10-94A4-131CA870A83A}" type="presOf" srcId="{84728024-2ED8-42A7-AF26-9EA77CCF842E}" destId="{CF4AE108-B3F5-4F70-A2B3-625B76C2BAEE}" srcOrd="0" destOrd="0" presId="urn:microsoft.com/office/officeart/2005/8/layout/chevron2"/>
    <dgm:cxn modelId="{9C0D2F87-D031-4D95-A311-A165DE021A32}" srcId="{2DC299B4-EE77-492D-B481-4BA3CD695186}" destId="{8D6A1032-2E99-42F7-BED6-74D51207AAC5}" srcOrd="1" destOrd="0" parTransId="{4EE7F17C-A32D-4932-B265-198D9D8C6DFF}" sibTransId="{334998F7-1F7A-4C0C-8AAD-C06F95CA9D29}"/>
    <dgm:cxn modelId="{BA96888C-F42F-4B3E-80A4-B77E4EE7E5B1}" type="presOf" srcId="{20B5FA59-7876-43EA-AA58-08301DA5F88C}" destId="{CF4AE108-B3F5-4F70-A2B3-625B76C2BAEE}" srcOrd="0" destOrd="1" presId="urn:microsoft.com/office/officeart/2005/8/layout/chevron2"/>
    <dgm:cxn modelId="{75FD9A99-EEC0-448F-8C50-3A66F2D7CBFB}" type="presOf" srcId="{064AABA3-0D1E-41C7-8405-D3E30CCC6B1D}" destId="{D3F9ABC2-F077-4858-BA15-B4B77ED3A620}" srcOrd="0" destOrd="0" presId="urn:microsoft.com/office/officeart/2005/8/layout/chevron2"/>
    <dgm:cxn modelId="{EE8985B7-328B-444E-B2E0-CED846DD8917}" srcId="{2DC299B4-EE77-492D-B481-4BA3CD695186}" destId="{A6A80897-1D9A-4B1B-89F6-3F082EFEFE4C}" srcOrd="0" destOrd="0" parTransId="{7D91C94E-6C7E-4772-A497-9AD2DB299599}" sibTransId="{2CEFA88E-FE26-4910-99E8-5304463C2821}"/>
    <dgm:cxn modelId="{D46F31D2-1842-4406-A394-509792CFCA64}" type="presOf" srcId="{F6154770-F672-495E-B4BA-B945457168E6}" destId="{D3F9ABC2-F077-4858-BA15-B4B77ED3A620}" srcOrd="0" destOrd="2" presId="urn:microsoft.com/office/officeart/2005/8/layout/chevron2"/>
    <dgm:cxn modelId="{7F3D86D8-D116-4BF8-AE6C-B0973D41B235}" srcId="{8D6A1032-2E99-42F7-BED6-74D51207AAC5}" destId="{F6154770-F672-495E-B4BA-B945457168E6}" srcOrd="2" destOrd="0" parTransId="{61A8A9AE-A841-4AE8-98E7-180E59E21350}" sibTransId="{E4EBCD25-EFCD-42D5-B03C-5E550F540DC8}"/>
    <dgm:cxn modelId="{25DDB0E1-CAE5-4847-A5EC-1FB3D8020A93}" type="presOf" srcId="{A6A80897-1D9A-4B1B-89F6-3F082EFEFE4C}" destId="{005F0BD0-E2A6-48CA-AF6B-361ACF01A23C}" srcOrd="0" destOrd="0" presId="urn:microsoft.com/office/officeart/2005/8/layout/chevron2"/>
    <dgm:cxn modelId="{E088ECE3-D2BE-41A4-987D-F2D8107D9356}" srcId="{A6A80897-1D9A-4B1B-89F6-3F082EFEFE4C}" destId="{37864B12-010C-4556-89F1-CF6FA577DC1C}" srcOrd="2" destOrd="0" parTransId="{C4672E47-7AC4-47B6-AC59-2D914D70E4A3}" sibTransId="{2878306D-286E-42D3-AB12-613791D07A50}"/>
    <dgm:cxn modelId="{E18E8BE4-4959-4D8E-85C3-9454CDF8B732}" type="presOf" srcId="{37864B12-010C-4556-89F1-CF6FA577DC1C}" destId="{CF4AE108-B3F5-4F70-A2B3-625B76C2BAEE}" srcOrd="0" destOrd="2" presId="urn:microsoft.com/office/officeart/2005/8/layout/chevron2"/>
    <dgm:cxn modelId="{A79FFBF0-77D5-46E7-B6FB-B0C57B9724DE}" type="presOf" srcId="{2DC299B4-EE77-492D-B481-4BA3CD695186}" destId="{C0641E39-4DBB-4B1F-9C85-50205ECAE330}" srcOrd="0" destOrd="0" presId="urn:microsoft.com/office/officeart/2005/8/layout/chevron2"/>
    <dgm:cxn modelId="{F0D5DCFC-E04F-43A4-B5BA-9CACF7EC1765}" srcId="{8D6A1032-2E99-42F7-BED6-74D51207AAC5}" destId="{064AABA3-0D1E-41C7-8405-D3E30CCC6B1D}" srcOrd="0" destOrd="0" parTransId="{A2A54FE1-3E23-4DF9-8E36-039D55CA2204}" sibTransId="{D7ED4E44-E7FE-4E08-9635-29D8413504C5}"/>
    <dgm:cxn modelId="{9EC257FF-E773-4FF4-81C9-A4FEF5311B49}" type="presOf" srcId="{561DEDC0-04D2-49CC-980D-9BC5D0763158}" destId="{D3F9ABC2-F077-4858-BA15-B4B77ED3A620}" srcOrd="0" destOrd="1" presId="urn:microsoft.com/office/officeart/2005/8/layout/chevron2"/>
    <dgm:cxn modelId="{61C18A4F-3CF4-4DD1-ABF8-07CFD0D01D17}" type="presParOf" srcId="{C0641E39-4DBB-4B1F-9C85-50205ECAE330}" destId="{BD8AE4C1-4C1E-4BCD-839C-DCF2FF2C5D77}" srcOrd="0" destOrd="0" presId="urn:microsoft.com/office/officeart/2005/8/layout/chevron2"/>
    <dgm:cxn modelId="{F87AAA1B-5324-4173-BD93-C7204FFC5423}" type="presParOf" srcId="{BD8AE4C1-4C1E-4BCD-839C-DCF2FF2C5D77}" destId="{005F0BD0-E2A6-48CA-AF6B-361ACF01A23C}" srcOrd="0" destOrd="0" presId="urn:microsoft.com/office/officeart/2005/8/layout/chevron2"/>
    <dgm:cxn modelId="{0E2C1C4E-05F1-4B0F-959C-B9B22144DB7A}" type="presParOf" srcId="{BD8AE4C1-4C1E-4BCD-839C-DCF2FF2C5D77}" destId="{CF4AE108-B3F5-4F70-A2B3-625B76C2BAEE}" srcOrd="1" destOrd="0" presId="urn:microsoft.com/office/officeart/2005/8/layout/chevron2"/>
    <dgm:cxn modelId="{78047877-460C-40BF-9453-DBD61556221D}" type="presParOf" srcId="{C0641E39-4DBB-4B1F-9C85-50205ECAE330}" destId="{38DB3AA1-E50A-431F-A363-FA051E6A9076}" srcOrd="1" destOrd="0" presId="urn:microsoft.com/office/officeart/2005/8/layout/chevron2"/>
    <dgm:cxn modelId="{6810381F-113D-41C0-A36F-8812997814F7}" type="presParOf" srcId="{C0641E39-4DBB-4B1F-9C85-50205ECAE330}" destId="{6CE3F961-B98E-42BC-ABDF-C9C1BB02B209}" srcOrd="2" destOrd="0" presId="urn:microsoft.com/office/officeart/2005/8/layout/chevron2"/>
    <dgm:cxn modelId="{C27AA6FB-7F3A-4F85-8554-FB27CA549611}" type="presParOf" srcId="{6CE3F961-B98E-42BC-ABDF-C9C1BB02B209}" destId="{BD95EC61-4682-4D6F-9435-61CA6FFAC11B}" srcOrd="0" destOrd="0" presId="urn:microsoft.com/office/officeart/2005/8/layout/chevron2"/>
    <dgm:cxn modelId="{C6410EC0-E661-41F3-B215-1EA0FC1B44B3}" type="presParOf" srcId="{6CE3F961-B98E-42BC-ABDF-C9C1BB02B209}" destId="{D3F9ABC2-F077-4858-BA15-B4B77ED3A62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3FAA8-98E2-41C6-8AC1-99202D815F49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641EF36-0D14-44EF-B5DD-B0DA4EE69F47}">
      <dgm:prSet phldrT="[文字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TW" altLang="en-US" b="1" dirty="0">
              <a:solidFill>
                <a:schemeClr val="tx1"/>
              </a:solidFill>
            </a:rPr>
            <a:t>未正規化資料表</a:t>
          </a:r>
        </a:p>
      </dgm:t>
    </dgm:pt>
    <dgm:pt modelId="{DB97329A-93DE-498E-9984-9687147EFE68}" type="parTrans" cxnId="{63B442E5-708B-4B26-990C-CD76029136F5}">
      <dgm:prSet/>
      <dgm:spPr/>
      <dgm:t>
        <a:bodyPr/>
        <a:lstStyle/>
        <a:p>
          <a:endParaRPr lang="zh-TW" altLang="en-US"/>
        </a:p>
      </dgm:t>
    </dgm:pt>
    <dgm:pt modelId="{F74966FD-6F36-4136-97EA-5C495E12FA79}" type="sibTrans" cxnId="{63B442E5-708B-4B26-990C-CD76029136F5}">
      <dgm:prSet/>
      <dgm:spPr/>
      <dgm:t>
        <a:bodyPr/>
        <a:lstStyle/>
        <a:p>
          <a:endParaRPr lang="zh-TW" altLang="en-US"/>
        </a:p>
      </dgm:t>
    </dgm:pt>
    <dgm:pt modelId="{FDB89860-1854-482B-A5DC-675EF5D4FA8E}">
      <dgm:prSet phldrT="[文字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b="1" dirty="0">
              <a:solidFill>
                <a:schemeClr val="tx1"/>
              </a:solidFill>
            </a:rPr>
            <a:t>第一正規化形式</a:t>
          </a:r>
        </a:p>
      </dgm:t>
    </dgm:pt>
    <dgm:pt modelId="{41A8355F-CC29-45C2-B543-8B89D09AE959}" type="parTrans" cxnId="{C1485652-34B3-4939-944A-8DD800290527}">
      <dgm:prSet/>
      <dgm:spPr/>
      <dgm:t>
        <a:bodyPr/>
        <a:lstStyle/>
        <a:p>
          <a:endParaRPr lang="zh-TW" altLang="en-US"/>
        </a:p>
      </dgm:t>
    </dgm:pt>
    <dgm:pt modelId="{BB3FEC1E-CDFF-4276-A290-07EFD1DF9282}" type="sibTrans" cxnId="{C1485652-34B3-4939-944A-8DD800290527}">
      <dgm:prSet/>
      <dgm:spPr/>
      <dgm:t>
        <a:bodyPr/>
        <a:lstStyle/>
        <a:p>
          <a:endParaRPr lang="zh-TW" altLang="en-US"/>
        </a:p>
      </dgm:t>
    </dgm:pt>
    <dgm:pt modelId="{593D847E-A5CE-4EF6-997C-7F05B2FB412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b="1" dirty="0"/>
            <a:t>第二正規化形式</a:t>
          </a:r>
        </a:p>
      </dgm:t>
    </dgm:pt>
    <dgm:pt modelId="{B0C45652-2707-4786-88DF-333EF0A5AA51}" type="parTrans" cxnId="{3358F3C2-C340-46DD-A8BB-2761C0CFCAB8}">
      <dgm:prSet/>
      <dgm:spPr/>
      <dgm:t>
        <a:bodyPr/>
        <a:lstStyle/>
        <a:p>
          <a:endParaRPr lang="zh-TW" altLang="en-US"/>
        </a:p>
      </dgm:t>
    </dgm:pt>
    <dgm:pt modelId="{BDFAEA7E-28A9-44DB-95A7-CA9D42D1BD43}" type="sibTrans" cxnId="{3358F3C2-C340-46DD-A8BB-2761C0CFCAB8}">
      <dgm:prSet/>
      <dgm:spPr/>
      <dgm:t>
        <a:bodyPr/>
        <a:lstStyle/>
        <a:p>
          <a:endParaRPr lang="zh-TW" altLang="en-US"/>
        </a:p>
      </dgm:t>
    </dgm:pt>
    <dgm:pt modelId="{2268732A-0D29-44A5-96CB-6ECAEA0F40AF}">
      <dgm:prSet phldrT="[文字]"/>
      <dgm:spPr/>
      <dgm:t>
        <a:bodyPr/>
        <a:lstStyle/>
        <a:p>
          <a:r>
            <a:rPr lang="zh-TW" altLang="en-US" b="1" dirty="0"/>
            <a:t>第三正規化形式</a:t>
          </a:r>
        </a:p>
      </dgm:t>
    </dgm:pt>
    <dgm:pt modelId="{4D07D178-62DD-42A1-9230-BEBF5564A199}" type="parTrans" cxnId="{AF24C863-A887-470E-9379-BF5CD5F51FD2}">
      <dgm:prSet/>
      <dgm:spPr/>
      <dgm:t>
        <a:bodyPr/>
        <a:lstStyle/>
        <a:p>
          <a:endParaRPr lang="zh-TW" altLang="en-US"/>
        </a:p>
      </dgm:t>
    </dgm:pt>
    <dgm:pt modelId="{CAB09A5F-E931-40C0-BF4B-0B5C9460640D}" type="sibTrans" cxnId="{AF24C863-A887-470E-9379-BF5CD5F51FD2}">
      <dgm:prSet/>
      <dgm:spPr/>
      <dgm:t>
        <a:bodyPr/>
        <a:lstStyle/>
        <a:p>
          <a:endParaRPr lang="zh-TW" altLang="en-US"/>
        </a:p>
      </dgm:t>
    </dgm:pt>
    <dgm:pt modelId="{43C02844-7B94-4BF2-A338-90B7FC1FA4A5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zh-TW" b="1" dirty="0" err="1"/>
            <a:t>Byoce</a:t>
          </a:r>
          <a:r>
            <a:rPr lang="en-US" altLang="zh-TW" b="1" dirty="0"/>
            <a:t>-Codd </a:t>
          </a:r>
          <a:r>
            <a:rPr lang="zh-TW" altLang="en-US" b="1" dirty="0"/>
            <a:t>正規化</a:t>
          </a:r>
        </a:p>
      </dgm:t>
    </dgm:pt>
    <dgm:pt modelId="{03800F2C-960A-4D39-BE0E-6EACAA8A951B}" type="parTrans" cxnId="{A200CDEF-85E8-4B9E-B6E1-4C94E27802FF}">
      <dgm:prSet/>
      <dgm:spPr/>
      <dgm:t>
        <a:bodyPr/>
        <a:lstStyle/>
        <a:p>
          <a:endParaRPr lang="zh-TW" altLang="en-US"/>
        </a:p>
      </dgm:t>
    </dgm:pt>
    <dgm:pt modelId="{1D206A6B-255A-4C4B-8AA5-7EA140F7C70D}" type="sibTrans" cxnId="{A200CDEF-85E8-4B9E-B6E1-4C94E27802FF}">
      <dgm:prSet/>
      <dgm:spPr/>
      <dgm:t>
        <a:bodyPr/>
        <a:lstStyle/>
        <a:p>
          <a:endParaRPr lang="zh-TW" altLang="en-US"/>
        </a:p>
      </dgm:t>
    </dgm:pt>
    <dgm:pt modelId="{5E1DFF7E-D9B1-4746-998A-55B2A2AA0E1F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 b="1" dirty="0"/>
            <a:t>第四正規化形式</a:t>
          </a:r>
        </a:p>
      </dgm:t>
    </dgm:pt>
    <dgm:pt modelId="{31F7AA17-B094-4C1C-A7C4-45E69AD528F3}" type="parTrans" cxnId="{4ED49EC1-3050-4C02-BD20-F0B988414482}">
      <dgm:prSet/>
      <dgm:spPr/>
      <dgm:t>
        <a:bodyPr/>
        <a:lstStyle/>
        <a:p>
          <a:endParaRPr lang="zh-TW" altLang="en-US"/>
        </a:p>
      </dgm:t>
    </dgm:pt>
    <dgm:pt modelId="{B764DC02-6DD1-499A-BD37-D9A1AFFF5DB9}" type="sibTrans" cxnId="{4ED49EC1-3050-4C02-BD20-F0B988414482}">
      <dgm:prSet/>
      <dgm:spPr/>
      <dgm:t>
        <a:bodyPr/>
        <a:lstStyle/>
        <a:p>
          <a:endParaRPr lang="zh-TW" altLang="en-US"/>
        </a:p>
      </dgm:t>
    </dgm:pt>
    <dgm:pt modelId="{E7BCB6AF-4CEA-498F-B44F-5624383D27A6}">
      <dgm:prSet phldrT="[文字]"/>
      <dgm:spPr>
        <a:solidFill>
          <a:srgbClr val="00B050"/>
        </a:solidFill>
      </dgm:spPr>
      <dgm:t>
        <a:bodyPr/>
        <a:lstStyle/>
        <a:p>
          <a:r>
            <a:rPr lang="zh-TW" altLang="en-US" b="1" dirty="0"/>
            <a:t>第五正規化形式</a:t>
          </a:r>
        </a:p>
      </dgm:t>
    </dgm:pt>
    <dgm:pt modelId="{5BEEC66F-4539-4679-A741-F1AEC3CCB829}" type="parTrans" cxnId="{B2DC586C-73D3-4974-BB44-D0B457B66BD3}">
      <dgm:prSet/>
      <dgm:spPr/>
      <dgm:t>
        <a:bodyPr/>
        <a:lstStyle/>
        <a:p>
          <a:endParaRPr lang="zh-TW" altLang="en-US"/>
        </a:p>
      </dgm:t>
    </dgm:pt>
    <dgm:pt modelId="{EDD2BAAC-C14D-4C69-B401-95F2B8EC38A5}" type="sibTrans" cxnId="{B2DC586C-73D3-4974-BB44-D0B457B66BD3}">
      <dgm:prSet/>
      <dgm:spPr/>
      <dgm:t>
        <a:bodyPr/>
        <a:lstStyle/>
        <a:p>
          <a:endParaRPr lang="zh-TW" altLang="en-US"/>
        </a:p>
      </dgm:t>
    </dgm:pt>
    <dgm:pt modelId="{CFF6C66B-56A7-4640-990F-67CF7D4BBF21}" type="pres">
      <dgm:prSet presAssocID="{A343FAA8-98E2-41C6-8AC1-99202D815F49}" presName="rootnode" presStyleCnt="0">
        <dgm:presLayoutVars>
          <dgm:chMax/>
          <dgm:chPref/>
          <dgm:dir/>
          <dgm:animLvl val="lvl"/>
        </dgm:presLayoutVars>
      </dgm:prSet>
      <dgm:spPr/>
    </dgm:pt>
    <dgm:pt modelId="{E61A6B0F-1B86-4447-9B44-3BD68A448541}" type="pres">
      <dgm:prSet presAssocID="{4641EF36-0D14-44EF-B5DD-B0DA4EE69F47}" presName="composite" presStyleCnt="0"/>
      <dgm:spPr/>
    </dgm:pt>
    <dgm:pt modelId="{DB74D717-E0A5-4E02-A071-163D1CA05EEF}" type="pres">
      <dgm:prSet presAssocID="{4641EF36-0D14-44EF-B5DD-B0DA4EE69F47}" presName="bentUpArrow1" presStyleLbl="alignImgPlace1" presStyleIdx="0" presStyleCnt="6" custLinFactNeighborX="-23036"/>
      <dgm:spPr/>
    </dgm:pt>
    <dgm:pt modelId="{EBE722B2-93D0-4F0A-AF25-102C997E646D}" type="pres">
      <dgm:prSet presAssocID="{4641EF36-0D14-44EF-B5DD-B0DA4EE69F47}" presName="ParentText" presStyleLbl="node1" presStyleIdx="0" presStyleCnt="7" custScaleX="193237">
        <dgm:presLayoutVars>
          <dgm:chMax val="1"/>
          <dgm:chPref val="1"/>
          <dgm:bulletEnabled val="1"/>
        </dgm:presLayoutVars>
      </dgm:prSet>
      <dgm:spPr/>
    </dgm:pt>
    <dgm:pt modelId="{308DD7F3-CDA8-4107-9E89-20C8F214F1BF}" type="pres">
      <dgm:prSet presAssocID="{4641EF36-0D14-44EF-B5DD-B0DA4EE69F47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8C5A2BED-E3F1-46EF-8045-147C0EA577DF}" type="pres">
      <dgm:prSet presAssocID="{F74966FD-6F36-4136-97EA-5C495E12FA79}" presName="sibTrans" presStyleCnt="0"/>
      <dgm:spPr/>
    </dgm:pt>
    <dgm:pt modelId="{7AD6F67F-A28D-4D89-BA88-F2931EBEBF1A}" type="pres">
      <dgm:prSet presAssocID="{FDB89860-1854-482B-A5DC-675EF5D4FA8E}" presName="composite" presStyleCnt="0"/>
      <dgm:spPr/>
    </dgm:pt>
    <dgm:pt modelId="{12D91332-B8F2-4DF4-A5B0-3619D96B8F07}" type="pres">
      <dgm:prSet presAssocID="{FDB89860-1854-482B-A5DC-675EF5D4FA8E}" presName="bentUpArrow1" presStyleLbl="alignImgPlace1" presStyleIdx="1" presStyleCnt="6" custLinFactNeighborX="-14176"/>
      <dgm:spPr/>
    </dgm:pt>
    <dgm:pt modelId="{C2955456-6641-4E0F-A8D5-A47C4585593D}" type="pres">
      <dgm:prSet presAssocID="{FDB89860-1854-482B-A5DC-675EF5D4FA8E}" presName="ParentText" presStyleLbl="node1" presStyleIdx="1" presStyleCnt="7" custScaleX="176285">
        <dgm:presLayoutVars>
          <dgm:chMax val="1"/>
          <dgm:chPref val="1"/>
          <dgm:bulletEnabled val="1"/>
        </dgm:presLayoutVars>
      </dgm:prSet>
      <dgm:spPr/>
    </dgm:pt>
    <dgm:pt modelId="{9625D0D3-F213-42E4-86D6-36C4D10BC44E}" type="pres">
      <dgm:prSet presAssocID="{FDB89860-1854-482B-A5DC-675EF5D4FA8E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A07DE6D-E14D-4C65-A8D7-62F8D61C24F8}" type="pres">
      <dgm:prSet presAssocID="{BB3FEC1E-CDFF-4276-A290-07EFD1DF9282}" presName="sibTrans" presStyleCnt="0"/>
      <dgm:spPr/>
    </dgm:pt>
    <dgm:pt modelId="{C47ABC40-D8EA-4D68-9A09-AAADF8E73D13}" type="pres">
      <dgm:prSet presAssocID="{593D847E-A5CE-4EF6-997C-7F05B2FB4129}" presName="composite" presStyleCnt="0"/>
      <dgm:spPr/>
    </dgm:pt>
    <dgm:pt modelId="{E2851399-A756-40D3-BF88-B7A128123F66}" type="pres">
      <dgm:prSet presAssocID="{593D847E-A5CE-4EF6-997C-7F05B2FB4129}" presName="bentUpArrow1" presStyleLbl="alignImgPlace1" presStyleIdx="2" presStyleCnt="6" custLinFactNeighborX="-7088"/>
      <dgm:spPr/>
    </dgm:pt>
    <dgm:pt modelId="{E2E28F7C-F45A-4F2E-B5ED-463EC2C1DD4F}" type="pres">
      <dgm:prSet presAssocID="{593D847E-A5CE-4EF6-997C-7F05B2FB4129}" presName="ParentText" presStyleLbl="node1" presStyleIdx="2" presStyleCnt="7" custScaleX="168528">
        <dgm:presLayoutVars>
          <dgm:chMax val="1"/>
          <dgm:chPref val="1"/>
          <dgm:bulletEnabled val="1"/>
        </dgm:presLayoutVars>
      </dgm:prSet>
      <dgm:spPr/>
    </dgm:pt>
    <dgm:pt modelId="{8DE118CE-51B6-4DCE-88E3-D8D47F88BE72}" type="pres">
      <dgm:prSet presAssocID="{593D847E-A5CE-4EF6-997C-7F05B2FB4129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2E6535FB-89A8-45C9-B6D0-5A90902155B5}" type="pres">
      <dgm:prSet presAssocID="{BDFAEA7E-28A9-44DB-95A7-CA9D42D1BD43}" presName="sibTrans" presStyleCnt="0"/>
      <dgm:spPr/>
    </dgm:pt>
    <dgm:pt modelId="{AFA4DCA5-81E1-48E2-901C-6C7124EA9499}" type="pres">
      <dgm:prSet presAssocID="{2268732A-0D29-44A5-96CB-6ECAEA0F40AF}" presName="composite" presStyleCnt="0"/>
      <dgm:spPr/>
    </dgm:pt>
    <dgm:pt modelId="{03EC075B-B4EB-43B7-B720-7564A10DB184}" type="pres">
      <dgm:prSet presAssocID="{2268732A-0D29-44A5-96CB-6ECAEA0F40AF}" presName="bentUpArrow1" presStyleLbl="alignImgPlace1" presStyleIdx="3" presStyleCnt="6" custLinFactNeighborX="-3544"/>
      <dgm:spPr/>
    </dgm:pt>
    <dgm:pt modelId="{3CEEBBB9-447C-4A96-AD18-0C95978565A6}" type="pres">
      <dgm:prSet presAssocID="{2268732A-0D29-44A5-96CB-6ECAEA0F40AF}" presName="ParentText" presStyleLbl="node1" presStyleIdx="3" presStyleCnt="7" custScaleX="163244">
        <dgm:presLayoutVars>
          <dgm:chMax val="1"/>
          <dgm:chPref val="1"/>
          <dgm:bulletEnabled val="1"/>
        </dgm:presLayoutVars>
      </dgm:prSet>
      <dgm:spPr/>
    </dgm:pt>
    <dgm:pt modelId="{27CCC2B3-57AB-4964-84C6-D31B19977BA9}" type="pres">
      <dgm:prSet presAssocID="{2268732A-0D29-44A5-96CB-6ECAEA0F40AF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4C02FD02-5664-46F0-B051-32F94E0D065E}" type="pres">
      <dgm:prSet presAssocID="{CAB09A5F-E931-40C0-BF4B-0B5C9460640D}" presName="sibTrans" presStyleCnt="0"/>
      <dgm:spPr/>
    </dgm:pt>
    <dgm:pt modelId="{4F0A545D-A99B-47B7-B125-DAE0DE956B2A}" type="pres">
      <dgm:prSet presAssocID="{43C02844-7B94-4BF2-A338-90B7FC1FA4A5}" presName="composite" presStyleCnt="0"/>
      <dgm:spPr/>
    </dgm:pt>
    <dgm:pt modelId="{D9B29590-4AE2-401E-8A49-4F750BC84C77}" type="pres">
      <dgm:prSet presAssocID="{43C02844-7B94-4BF2-A338-90B7FC1FA4A5}" presName="bentUpArrow1" presStyleLbl="alignImgPlace1" presStyleIdx="4" presStyleCnt="6" custLinFactNeighborX="-3544"/>
      <dgm:spPr/>
    </dgm:pt>
    <dgm:pt modelId="{AA0BEAA7-761B-486D-A8AE-77F4C4359D26}" type="pres">
      <dgm:prSet presAssocID="{43C02844-7B94-4BF2-A338-90B7FC1FA4A5}" presName="ParentText" presStyleLbl="node1" presStyleIdx="4" presStyleCnt="7" custScaleX="162907">
        <dgm:presLayoutVars>
          <dgm:chMax val="1"/>
          <dgm:chPref val="1"/>
          <dgm:bulletEnabled val="1"/>
        </dgm:presLayoutVars>
      </dgm:prSet>
      <dgm:spPr/>
    </dgm:pt>
    <dgm:pt modelId="{2E65A7FA-FDA2-4AA2-A7C3-DE3AF8E0F3CE}" type="pres">
      <dgm:prSet presAssocID="{43C02844-7B94-4BF2-A338-90B7FC1FA4A5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7FD35820-37A1-443D-9D36-DFAE57558128}" type="pres">
      <dgm:prSet presAssocID="{1D206A6B-255A-4C4B-8AA5-7EA140F7C70D}" presName="sibTrans" presStyleCnt="0"/>
      <dgm:spPr/>
    </dgm:pt>
    <dgm:pt modelId="{E24377DE-1D2D-44E5-91F7-46233B03029E}" type="pres">
      <dgm:prSet presAssocID="{5E1DFF7E-D9B1-4746-998A-55B2A2AA0E1F}" presName="composite" presStyleCnt="0"/>
      <dgm:spPr/>
    </dgm:pt>
    <dgm:pt modelId="{0DEE4EAB-D27C-4DDD-8769-9572271EB19B}" type="pres">
      <dgm:prSet presAssocID="{5E1DFF7E-D9B1-4746-998A-55B2A2AA0E1F}" presName="bentUpArrow1" presStyleLbl="alignImgPlace1" presStyleIdx="5" presStyleCnt="6" custLinFactNeighborX="-5316"/>
      <dgm:spPr/>
    </dgm:pt>
    <dgm:pt modelId="{0AC9DE45-8984-4C5E-B034-2DD0BC9C17ED}" type="pres">
      <dgm:prSet presAssocID="{5E1DFF7E-D9B1-4746-998A-55B2A2AA0E1F}" presName="ParentText" presStyleLbl="node1" presStyleIdx="5" presStyleCnt="7" custScaleX="169990">
        <dgm:presLayoutVars>
          <dgm:chMax val="1"/>
          <dgm:chPref val="1"/>
          <dgm:bulletEnabled val="1"/>
        </dgm:presLayoutVars>
      </dgm:prSet>
      <dgm:spPr/>
    </dgm:pt>
    <dgm:pt modelId="{F095694A-1317-4BF2-9355-25E5B0B6FA8C}" type="pres">
      <dgm:prSet presAssocID="{5E1DFF7E-D9B1-4746-998A-55B2A2AA0E1F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1A4AE6ED-B8A0-4C86-A979-DAE8F1D37F8C}" type="pres">
      <dgm:prSet presAssocID="{B764DC02-6DD1-499A-BD37-D9A1AFFF5DB9}" presName="sibTrans" presStyleCnt="0"/>
      <dgm:spPr/>
    </dgm:pt>
    <dgm:pt modelId="{4CBBF36E-B1E8-48F8-8CE9-EA41D8A33810}" type="pres">
      <dgm:prSet presAssocID="{E7BCB6AF-4CEA-498F-B44F-5624383D27A6}" presName="composite" presStyleCnt="0"/>
      <dgm:spPr/>
    </dgm:pt>
    <dgm:pt modelId="{56375827-5F2E-4402-B0A7-ED45A4D167E3}" type="pres">
      <dgm:prSet presAssocID="{E7BCB6AF-4CEA-498F-B44F-5624383D27A6}" presName="ParentText" presStyleLbl="node1" presStyleIdx="6" presStyleCnt="7" custScaleX="159808" custScaleY="88820">
        <dgm:presLayoutVars>
          <dgm:chMax val="1"/>
          <dgm:chPref val="1"/>
          <dgm:bulletEnabled val="1"/>
        </dgm:presLayoutVars>
      </dgm:prSet>
      <dgm:spPr/>
    </dgm:pt>
  </dgm:ptLst>
  <dgm:cxnLst>
    <dgm:cxn modelId="{5490C334-FB69-4368-858A-D1E5495A3B1A}" type="presOf" srcId="{593D847E-A5CE-4EF6-997C-7F05B2FB4129}" destId="{E2E28F7C-F45A-4F2E-B5ED-463EC2C1DD4F}" srcOrd="0" destOrd="0" presId="urn:microsoft.com/office/officeart/2005/8/layout/StepDownProcess"/>
    <dgm:cxn modelId="{AF24C863-A887-470E-9379-BF5CD5F51FD2}" srcId="{A343FAA8-98E2-41C6-8AC1-99202D815F49}" destId="{2268732A-0D29-44A5-96CB-6ECAEA0F40AF}" srcOrd="3" destOrd="0" parTransId="{4D07D178-62DD-42A1-9230-BEBF5564A199}" sibTransId="{CAB09A5F-E931-40C0-BF4B-0B5C9460640D}"/>
    <dgm:cxn modelId="{B2DC586C-73D3-4974-BB44-D0B457B66BD3}" srcId="{A343FAA8-98E2-41C6-8AC1-99202D815F49}" destId="{E7BCB6AF-4CEA-498F-B44F-5624383D27A6}" srcOrd="6" destOrd="0" parTransId="{5BEEC66F-4539-4679-A741-F1AEC3CCB829}" sibTransId="{EDD2BAAC-C14D-4C69-B401-95F2B8EC38A5}"/>
    <dgm:cxn modelId="{C1485652-34B3-4939-944A-8DD800290527}" srcId="{A343FAA8-98E2-41C6-8AC1-99202D815F49}" destId="{FDB89860-1854-482B-A5DC-675EF5D4FA8E}" srcOrd="1" destOrd="0" parTransId="{41A8355F-CC29-45C2-B543-8B89D09AE959}" sibTransId="{BB3FEC1E-CDFF-4276-A290-07EFD1DF9282}"/>
    <dgm:cxn modelId="{C33A1090-EBAB-472A-B254-2E3722AD6EA8}" type="presOf" srcId="{2268732A-0D29-44A5-96CB-6ECAEA0F40AF}" destId="{3CEEBBB9-447C-4A96-AD18-0C95978565A6}" srcOrd="0" destOrd="0" presId="urn:microsoft.com/office/officeart/2005/8/layout/StepDownProcess"/>
    <dgm:cxn modelId="{B3DD90A1-B6F6-41E3-B427-3842CF5256C0}" type="presOf" srcId="{A343FAA8-98E2-41C6-8AC1-99202D815F49}" destId="{CFF6C66B-56A7-4640-990F-67CF7D4BBF21}" srcOrd="0" destOrd="0" presId="urn:microsoft.com/office/officeart/2005/8/layout/StepDownProcess"/>
    <dgm:cxn modelId="{E3155DA5-C2EC-4195-AE60-F3C49F231FB0}" type="presOf" srcId="{43C02844-7B94-4BF2-A338-90B7FC1FA4A5}" destId="{AA0BEAA7-761B-486D-A8AE-77F4C4359D26}" srcOrd="0" destOrd="0" presId="urn:microsoft.com/office/officeart/2005/8/layout/StepDownProcess"/>
    <dgm:cxn modelId="{E15796A9-6F13-4BE7-8DDD-BAC9027144A2}" type="presOf" srcId="{5E1DFF7E-D9B1-4746-998A-55B2A2AA0E1F}" destId="{0AC9DE45-8984-4C5E-B034-2DD0BC9C17ED}" srcOrd="0" destOrd="0" presId="urn:microsoft.com/office/officeart/2005/8/layout/StepDownProcess"/>
    <dgm:cxn modelId="{D0EFA0B1-2994-404F-AC42-19E92D9CADB4}" type="presOf" srcId="{E7BCB6AF-4CEA-498F-B44F-5624383D27A6}" destId="{56375827-5F2E-4402-B0A7-ED45A4D167E3}" srcOrd="0" destOrd="0" presId="urn:microsoft.com/office/officeart/2005/8/layout/StepDownProcess"/>
    <dgm:cxn modelId="{4ED49EC1-3050-4C02-BD20-F0B988414482}" srcId="{A343FAA8-98E2-41C6-8AC1-99202D815F49}" destId="{5E1DFF7E-D9B1-4746-998A-55B2A2AA0E1F}" srcOrd="5" destOrd="0" parTransId="{31F7AA17-B094-4C1C-A7C4-45E69AD528F3}" sibTransId="{B764DC02-6DD1-499A-BD37-D9A1AFFF5DB9}"/>
    <dgm:cxn modelId="{3358F3C2-C340-46DD-A8BB-2761C0CFCAB8}" srcId="{A343FAA8-98E2-41C6-8AC1-99202D815F49}" destId="{593D847E-A5CE-4EF6-997C-7F05B2FB4129}" srcOrd="2" destOrd="0" parTransId="{B0C45652-2707-4786-88DF-333EF0A5AA51}" sibTransId="{BDFAEA7E-28A9-44DB-95A7-CA9D42D1BD43}"/>
    <dgm:cxn modelId="{C68771CE-5DF7-4427-BA5B-737AD347D2D0}" type="presOf" srcId="{4641EF36-0D14-44EF-B5DD-B0DA4EE69F47}" destId="{EBE722B2-93D0-4F0A-AF25-102C997E646D}" srcOrd="0" destOrd="0" presId="urn:microsoft.com/office/officeart/2005/8/layout/StepDownProcess"/>
    <dgm:cxn modelId="{245438E5-54BF-4E35-91DD-272DC4464A74}" type="presOf" srcId="{FDB89860-1854-482B-A5DC-675EF5D4FA8E}" destId="{C2955456-6641-4E0F-A8D5-A47C4585593D}" srcOrd="0" destOrd="0" presId="urn:microsoft.com/office/officeart/2005/8/layout/StepDownProcess"/>
    <dgm:cxn modelId="{63B442E5-708B-4B26-990C-CD76029136F5}" srcId="{A343FAA8-98E2-41C6-8AC1-99202D815F49}" destId="{4641EF36-0D14-44EF-B5DD-B0DA4EE69F47}" srcOrd="0" destOrd="0" parTransId="{DB97329A-93DE-498E-9984-9687147EFE68}" sibTransId="{F74966FD-6F36-4136-97EA-5C495E12FA79}"/>
    <dgm:cxn modelId="{A200CDEF-85E8-4B9E-B6E1-4C94E27802FF}" srcId="{A343FAA8-98E2-41C6-8AC1-99202D815F49}" destId="{43C02844-7B94-4BF2-A338-90B7FC1FA4A5}" srcOrd="4" destOrd="0" parTransId="{03800F2C-960A-4D39-BE0E-6EACAA8A951B}" sibTransId="{1D206A6B-255A-4C4B-8AA5-7EA140F7C70D}"/>
    <dgm:cxn modelId="{1E96DAB2-CC84-4033-9F29-448F625ACCF3}" type="presParOf" srcId="{CFF6C66B-56A7-4640-990F-67CF7D4BBF21}" destId="{E61A6B0F-1B86-4447-9B44-3BD68A448541}" srcOrd="0" destOrd="0" presId="urn:microsoft.com/office/officeart/2005/8/layout/StepDownProcess"/>
    <dgm:cxn modelId="{7A16C130-6159-49C2-A9C1-6A87073167A4}" type="presParOf" srcId="{E61A6B0F-1B86-4447-9B44-3BD68A448541}" destId="{DB74D717-E0A5-4E02-A071-163D1CA05EEF}" srcOrd="0" destOrd="0" presId="urn:microsoft.com/office/officeart/2005/8/layout/StepDownProcess"/>
    <dgm:cxn modelId="{65C6B193-C329-4DCD-BADC-FDAABA5536AD}" type="presParOf" srcId="{E61A6B0F-1B86-4447-9B44-3BD68A448541}" destId="{EBE722B2-93D0-4F0A-AF25-102C997E646D}" srcOrd="1" destOrd="0" presId="urn:microsoft.com/office/officeart/2005/8/layout/StepDownProcess"/>
    <dgm:cxn modelId="{12CD4605-A1F9-46AE-81A0-3190B4DD55F9}" type="presParOf" srcId="{E61A6B0F-1B86-4447-9B44-3BD68A448541}" destId="{308DD7F3-CDA8-4107-9E89-20C8F214F1BF}" srcOrd="2" destOrd="0" presId="urn:microsoft.com/office/officeart/2005/8/layout/StepDownProcess"/>
    <dgm:cxn modelId="{F846C0B3-E608-478F-94C0-7A3468E0AA58}" type="presParOf" srcId="{CFF6C66B-56A7-4640-990F-67CF7D4BBF21}" destId="{8C5A2BED-E3F1-46EF-8045-147C0EA577DF}" srcOrd="1" destOrd="0" presId="urn:microsoft.com/office/officeart/2005/8/layout/StepDownProcess"/>
    <dgm:cxn modelId="{43097766-FF83-45BF-AD81-F6EC67978A7A}" type="presParOf" srcId="{CFF6C66B-56A7-4640-990F-67CF7D4BBF21}" destId="{7AD6F67F-A28D-4D89-BA88-F2931EBEBF1A}" srcOrd="2" destOrd="0" presId="urn:microsoft.com/office/officeart/2005/8/layout/StepDownProcess"/>
    <dgm:cxn modelId="{8CD931E4-4A01-4121-9434-18A93666A2D8}" type="presParOf" srcId="{7AD6F67F-A28D-4D89-BA88-F2931EBEBF1A}" destId="{12D91332-B8F2-4DF4-A5B0-3619D96B8F07}" srcOrd="0" destOrd="0" presId="urn:microsoft.com/office/officeart/2005/8/layout/StepDownProcess"/>
    <dgm:cxn modelId="{53F1A9BD-B244-49D4-ACF3-A9C4C29A3BAC}" type="presParOf" srcId="{7AD6F67F-A28D-4D89-BA88-F2931EBEBF1A}" destId="{C2955456-6641-4E0F-A8D5-A47C4585593D}" srcOrd="1" destOrd="0" presId="urn:microsoft.com/office/officeart/2005/8/layout/StepDownProcess"/>
    <dgm:cxn modelId="{36570C80-35A2-4A13-A153-CE6F6B9FC04E}" type="presParOf" srcId="{7AD6F67F-A28D-4D89-BA88-F2931EBEBF1A}" destId="{9625D0D3-F213-42E4-86D6-36C4D10BC44E}" srcOrd="2" destOrd="0" presId="urn:microsoft.com/office/officeart/2005/8/layout/StepDownProcess"/>
    <dgm:cxn modelId="{934ABDE1-EA3C-410B-81B7-3414BFEEB910}" type="presParOf" srcId="{CFF6C66B-56A7-4640-990F-67CF7D4BBF21}" destId="{EA07DE6D-E14D-4C65-A8D7-62F8D61C24F8}" srcOrd="3" destOrd="0" presId="urn:microsoft.com/office/officeart/2005/8/layout/StepDownProcess"/>
    <dgm:cxn modelId="{3C6291CA-8E48-47FA-8644-B5E8A8176FEB}" type="presParOf" srcId="{CFF6C66B-56A7-4640-990F-67CF7D4BBF21}" destId="{C47ABC40-D8EA-4D68-9A09-AAADF8E73D13}" srcOrd="4" destOrd="0" presId="urn:microsoft.com/office/officeart/2005/8/layout/StepDownProcess"/>
    <dgm:cxn modelId="{0D71D5B5-A5F2-425F-B80B-6350D919AD3E}" type="presParOf" srcId="{C47ABC40-D8EA-4D68-9A09-AAADF8E73D13}" destId="{E2851399-A756-40D3-BF88-B7A128123F66}" srcOrd="0" destOrd="0" presId="urn:microsoft.com/office/officeart/2005/8/layout/StepDownProcess"/>
    <dgm:cxn modelId="{B724EA74-B7A2-4BC0-8CE2-D494A70EF18B}" type="presParOf" srcId="{C47ABC40-D8EA-4D68-9A09-AAADF8E73D13}" destId="{E2E28F7C-F45A-4F2E-B5ED-463EC2C1DD4F}" srcOrd="1" destOrd="0" presId="urn:microsoft.com/office/officeart/2005/8/layout/StepDownProcess"/>
    <dgm:cxn modelId="{D24C2881-EF33-4A24-AA9C-4641C431B957}" type="presParOf" srcId="{C47ABC40-D8EA-4D68-9A09-AAADF8E73D13}" destId="{8DE118CE-51B6-4DCE-88E3-D8D47F88BE72}" srcOrd="2" destOrd="0" presId="urn:microsoft.com/office/officeart/2005/8/layout/StepDownProcess"/>
    <dgm:cxn modelId="{64C0544A-180E-4334-85B3-2FF376391614}" type="presParOf" srcId="{CFF6C66B-56A7-4640-990F-67CF7D4BBF21}" destId="{2E6535FB-89A8-45C9-B6D0-5A90902155B5}" srcOrd="5" destOrd="0" presId="urn:microsoft.com/office/officeart/2005/8/layout/StepDownProcess"/>
    <dgm:cxn modelId="{DC5F83F3-A084-47CF-A292-621D200C85D1}" type="presParOf" srcId="{CFF6C66B-56A7-4640-990F-67CF7D4BBF21}" destId="{AFA4DCA5-81E1-48E2-901C-6C7124EA9499}" srcOrd="6" destOrd="0" presId="urn:microsoft.com/office/officeart/2005/8/layout/StepDownProcess"/>
    <dgm:cxn modelId="{E1C3983D-EC65-44B4-978C-D5856998C2D3}" type="presParOf" srcId="{AFA4DCA5-81E1-48E2-901C-6C7124EA9499}" destId="{03EC075B-B4EB-43B7-B720-7564A10DB184}" srcOrd="0" destOrd="0" presId="urn:microsoft.com/office/officeart/2005/8/layout/StepDownProcess"/>
    <dgm:cxn modelId="{C48F4173-6FF1-483E-AF42-8E8032E41480}" type="presParOf" srcId="{AFA4DCA5-81E1-48E2-901C-6C7124EA9499}" destId="{3CEEBBB9-447C-4A96-AD18-0C95978565A6}" srcOrd="1" destOrd="0" presId="urn:microsoft.com/office/officeart/2005/8/layout/StepDownProcess"/>
    <dgm:cxn modelId="{39A2E501-E8AB-4FDF-AC77-51EE45EA5DD3}" type="presParOf" srcId="{AFA4DCA5-81E1-48E2-901C-6C7124EA9499}" destId="{27CCC2B3-57AB-4964-84C6-D31B19977BA9}" srcOrd="2" destOrd="0" presId="urn:microsoft.com/office/officeart/2005/8/layout/StepDownProcess"/>
    <dgm:cxn modelId="{DF551B91-AA71-4D9E-8085-F788A2ECEEAE}" type="presParOf" srcId="{CFF6C66B-56A7-4640-990F-67CF7D4BBF21}" destId="{4C02FD02-5664-46F0-B051-32F94E0D065E}" srcOrd="7" destOrd="0" presId="urn:microsoft.com/office/officeart/2005/8/layout/StepDownProcess"/>
    <dgm:cxn modelId="{216E98A0-2A7A-41A0-8887-20CF0F0A46C3}" type="presParOf" srcId="{CFF6C66B-56A7-4640-990F-67CF7D4BBF21}" destId="{4F0A545D-A99B-47B7-B125-DAE0DE956B2A}" srcOrd="8" destOrd="0" presId="urn:microsoft.com/office/officeart/2005/8/layout/StepDownProcess"/>
    <dgm:cxn modelId="{06B40ED9-F7FF-4CBD-A6C9-69698570661A}" type="presParOf" srcId="{4F0A545D-A99B-47B7-B125-DAE0DE956B2A}" destId="{D9B29590-4AE2-401E-8A49-4F750BC84C77}" srcOrd="0" destOrd="0" presId="urn:microsoft.com/office/officeart/2005/8/layout/StepDownProcess"/>
    <dgm:cxn modelId="{43486445-2398-4491-9F6D-43A33914CCD1}" type="presParOf" srcId="{4F0A545D-A99B-47B7-B125-DAE0DE956B2A}" destId="{AA0BEAA7-761B-486D-A8AE-77F4C4359D26}" srcOrd="1" destOrd="0" presId="urn:microsoft.com/office/officeart/2005/8/layout/StepDownProcess"/>
    <dgm:cxn modelId="{EBDC2957-1A96-4737-9AB5-D0444FDE8976}" type="presParOf" srcId="{4F0A545D-A99B-47B7-B125-DAE0DE956B2A}" destId="{2E65A7FA-FDA2-4AA2-A7C3-DE3AF8E0F3CE}" srcOrd="2" destOrd="0" presId="urn:microsoft.com/office/officeart/2005/8/layout/StepDownProcess"/>
    <dgm:cxn modelId="{D60F9F49-E9F8-4778-86E9-1E050E7408DE}" type="presParOf" srcId="{CFF6C66B-56A7-4640-990F-67CF7D4BBF21}" destId="{7FD35820-37A1-443D-9D36-DFAE57558128}" srcOrd="9" destOrd="0" presId="urn:microsoft.com/office/officeart/2005/8/layout/StepDownProcess"/>
    <dgm:cxn modelId="{D9693077-603C-4470-A169-8BBA0D75ABD7}" type="presParOf" srcId="{CFF6C66B-56A7-4640-990F-67CF7D4BBF21}" destId="{E24377DE-1D2D-44E5-91F7-46233B03029E}" srcOrd="10" destOrd="0" presId="urn:microsoft.com/office/officeart/2005/8/layout/StepDownProcess"/>
    <dgm:cxn modelId="{CF7DE931-787C-4E8F-A83C-C2CB13F46EC3}" type="presParOf" srcId="{E24377DE-1D2D-44E5-91F7-46233B03029E}" destId="{0DEE4EAB-D27C-4DDD-8769-9572271EB19B}" srcOrd="0" destOrd="0" presId="urn:microsoft.com/office/officeart/2005/8/layout/StepDownProcess"/>
    <dgm:cxn modelId="{14328052-9FAC-472C-BB5C-64EA5DC74285}" type="presParOf" srcId="{E24377DE-1D2D-44E5-91F7-46233B03029E}" destId="{0AC9DE45-8984-4C5E-B034-2DD0BC9C17ED}" srcOrd="1" destOrd="0" presId="urn:microsoft.com/office/officeart/2005/8/layout/StepDownProcess"/>
    <dgm:cxn modelId="{A53D3435-A7D2-4EB4-AB9F-5FAA72858469}" type="presParOf" srcId="{E24377DE-1D2D-44E5-91F7-46233B03029E}" destId="{F095694A-1317-4BF2-9355-25E5B0B6FA8C}" srcOrd="2" destOrd="0" presId="urn:microsoft.com/office/officeart/2005/8/layout/StepDownProcess"/>
    <dgm:cxn modelId="{4D98ACA0-632F-4379-BDF3-6C5D6489F581}" type="presParOf" srcId="{CFF6C66B-56A7-4640-990F-67CF7D4BBF21}" destId="{1A4AE6ED-B8A0-4C86-A979-DAE8F1D37F8C}" srcOrd="11" destOrd="0" presId="urn:microsoft.com/office/officeart/2005/8/layout/StepDownProcess"/>
    <dgm:cxn modelId="{C7D9178B-C9A3-49B9-884C-00FEC1DAAAFE}" type="presParOf" srcId="{CFF6C66B-56A7-4640-990F-67CF7D4BBF21}" destId="{4CBBF36E-B1E8-48F8-8CE9-EA41D8A33810}" srcOrd="12" destOrd="0" presId="urn:microsoft.com/office/officeart/2005/8/layout/StepDownProcess"/>
    <dgm:cxn modelId="{BBEA3836-6465-4F9F-B863-29609471B731}" type="presParOf" srcId="{4CBBF36E-B1E8-48F8-8CE9-EA41D8A33810}" destId="{56375827-5F2E-4402-B0A7-ED45A4D167E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F0BD0-E2A6-48CA-AF6B-361ACF01A23C}">
      <dsp:nvSpPr>
        <dsp:cNvPr id="0" name=""/>
        <dsp:cNvSpPr/>
      </dsp:nvSpPr>
      <dsp:spPr>
        <a:xfrm rot="5400000">
          <a:off x="-400777" y="403480"/>
          <a:ext cx="2671850" cy="18702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基本正規式</a:t>
          </a:r>
        </a:p>
      </dsp:txBody>
      <dsp:txXfrm rot="-5400000">
        <a:off x="1" y="937851"/>
        <a:ext cx="1870295" cy="801555"/>
      </dsp:txXfrm>
    </dsp:sp>
    <dsp:sp modelId="{CF4AE108-B3F5-4F70-A2B3-625B76C2BAEE}">
      <dsp:nvSpPr>
        <dsp:cNvPr id="0" name=""/>
        <dsp:cNvSpPr/>
      </dsp:nvSpPr>
      <dsp:spPr>
        <a:xfrm rot="5400000">
          <a:off x="3180328" y="-1307329"/>
          <a:ext cx="1736702" cy="435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3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第一正規式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3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第二正規式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第三正規式</a:t>
          </a:r>
        </a:p>
      </dsp:txBody>
      <dsp:txXfrm rot="-5400000">
        <a:off x="1870296" y="87482"/>
        <a:ext cx="4271989" cy="1567144"/>
      </dsp:txXfrm>
    </dsp:sp>
    <dsp:sp modelId="{BD95EC61-4682-4D6F-9435-61CA6FFAC11B}">
      <dsp:nvSpPr>
        <dsp:cNvPr id="0" name=""/>
        <dsp:cNvSpPr/>
      </dsp:nvSpPr>
      <dsp:spPr>
        <a:xfrm rot="5400000">
          <a:off x="-400777" y="2792843"/>
          <a:ext cx="2671850" cy="18702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高等正規式</a:t>
          </a:r>
        </a:p>
      </dsp:txBody>
      <dsp:txXfrm rot="-5400000">
        <a:off x="1" y="3327214"/>
        <a:ext cx="1870295" cy="801555"/>
      </dsp:txXfrm>
    </dsp:sp>
    <dsp:sp modelId="{D3F9ABC2-F077-4858-BA15-B4B77ED3A620}">
      <dsp:nvSpPr>
        <dsp:cNvPr id="0" name=""/>
        <dsp:cNvSpPr/>
      </dsp:nvSpPr>
      <dsp:spPr>
        <a:xfrm rot="5400000">
          <a:off x="3180328" y="1082033"/>
          <a:ext cx="1736702" cy="435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BCNF</a:t>
          </a:r>
          <a:r>
            <a:rPr lang="zh-TW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(</a:t>
          </a:r>
          <a:r>
            <a:rPr lang="zh-TW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一般最高階</a:t>
          </a:r>
          <a:r>
            <a:rPr 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)</a:t>
          </a:r>
          <a:endParaRPr lang="zh-TW" sz="2300" b="1" kern="1200" baseline="0"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第四正規式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3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第五正規式</a:t>
          </a:r>
        </a:p>
      </dsp:txBody>
      <dsp:txXfrm rot="-5400000">
        <a:off x="1870296" y="2476845"/>
        <a:ext cx="4271989" cy="1567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4D717-E0A5-4E02-A071-163D1CA05EEF}">
      <dsp:nvSpPr>
        <dsp:cNvPr id="0" name=""/>
        <dsp:cNvSpPr/>
      </dsp:nvSpPr>
      <dsp:spPr>
        <a:xfrm rot="5400000">
          <a:off x="571252" y="696441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722B2-93D0-4F0A-AF25-102C997E646D}">
      <dsp:nvSpPr>
        <dsp:cNvPr id="0" name=""/>
        <dsp:cNvSpPr/>
      </dsp:nvSpPr>
      <dsp:spPr>
        <a:xfrm>
          <a:off x="103090" y="37405"/>
          <a:ext cx="1933953" cy="700541"/>
        </a:xfrm>
        <a:prstGeom prst="roundRect">
          <a:avLst>
            <a:gd name="adj" fmla="val 1667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chemeClr val="tx1"/>
              </a:solidFill>
            </a:rPr>
            <a:t>未正規化資料表</a:t>
          </a:r>
        </a:p>
      </dsp:txBody>
      <dsp:txXfrm>
        <a:off x="137294" y="71609"/>
        <a:ext cx="1865545" cy="632133"/>
      </dsp:txXfrm>
    </dsp:sp>
    <dsp:sp modelId="{308DD7F3-CDA8-4107-9E89-20C8F214F1BF}">
      <dsp:nvSpPr>
        <dsp:cNvPr id="0" name=""/>
        <dsp:cNvSpPr/>
      </dsp:nvSpPr>
      <dsp:spPr>
        <a:xfrm>
          <a:off x="1570477" y="104218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91332-B8F2-4DF4-A5B0-3619D96B8F07}">
      <dsp:nvSpPr>
        <dsp:cNvPr id="0" name=""/>
        <dsp:cNvSpPr/>
      </dsp:nvSpPr>
      <dsp:spPr>
        <a:xfrm rot="5400000">
          <a:off x="1600129" y="1483381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43813"/>
            <a:satOff val="6815"/>
            <a:lumOff val="24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55456-6641-4E0F-A8D5-A47C4585593D}">
      <dsp:nvSpPr>
        <dsp:cNvPr id="0" name=""/>
        <dsp:cNvSpPr/>
      </dsp:nvSpPr>
      <dsp:spPr>
        <a:xfrm>
          <a:off x="1156828" y="824345"/>
          <a:ext cx="1764294" cy="700541"/>
        </a:xfrm>
        <a:prstGeom prst="roundRect">
          <a:avLst>
            <a:gd name="adj" fmla="val 166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chemeClr val="tx1"/>
              </a:solidFill>
            </a:rPr>
            <a:t>第一正規化形式</a:t>
          </a:r>
        </a:p>
      </dsp:txBody>
      <dsp:txXfrm>
        <a:off x="1191032" y="858549"/>
        <a:ext cx="1695886" cy="632133"/>
      </dsp:txXfrm>
    </dsp:sp>
    <dsp:sp modelId="{9625D0D3-F213-42E4-86D6-36C4D10BC44E}">
      <dsp:nvSpPr>
        <dsp:cNvPr id="0" name=""/>
        <dsp:cNvSpPr/>
      </dsp:nvSpPr>
      <dsp:spPr>
        <a:xfrm>
          <a:off x="2539386" y="891157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51399-A756-40D3-BF88-B7A128123F66}">
      <dsp:nvSpPr>
        <dsp:cNvPr id="0" name=""/>
        <dsp:cNvSpPr/>
      </dsp:nvSpPr>
      <dsp:spPr>
        <a:xfrm rot="5400000">
          <a:off x="2663024" y="2270320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087626"/>
            <a:satOff val="13630"/>
            <a:lumOff val="4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28F7C-F45A-4F2E-B5ED-463EC2C1DD4F}">
      <dsp:nvSpPr>
        <dsp:cNvPr id="0" name=""/>
        <dsp:cNvSpPr/>
      </dsp:nvSpPr>
      <dsp:spPr>
        <a:xfrm>
          <a:off x="2210566" y="1611284"/>
          <a:ext cx="1686661" cy="700541"/>
        </a:xfrm>
        <a:prstGeom prst="roundRect">
          <a:avLst>
            <a:gd name="adj" fmla="val 1667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/>
            <a:t>第二正規化形式</a:t>
          </a:r>
        </a:p>
      </dsp:txBody>
      <dsp:txXfrm>
        <a:off x="2244770" y="1645488"/>
        <a:ext cx="1618253" cy="632133"/>
      </dsp:txXfrm>
    </dsp:sp>
    <dsp:sp modelId="{8DE118CE-51B6-4DCE-88E3-D8D47F88BE72}">
      <dsp:nvSpPr>
        <dsp:cNvPr id="0" name=""/>
        <dsp:cNvSpPr/>
      </dsp:nvSpPr>
      <dsp:spPr>
        <a:xfrm>
          <a:off x="3554307" y="1678096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C075B-B4EB-43B7-B720-7564A10DB184}">
      <dsp:nvSpPr>
        <dsp:cNvPr id="0" name=""/>
        <dsp:cNvSpPr/>
      </dsp:nvSpPr>
      <dsp:spPr>
        <a:xfrm rot="5400000">
          <a:off x="3714308" y="3057259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31439"/>
            <a:satOff val="20445"/>
            <a:lumOff val="7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EBBB9-447C-4A96-AD18-0C95978565A6}">
      <dsp:nvSpPr>
        <dsp:cNvPr id="0" name=""/>
        <dsp:cNvSpPr/>
      </dsp:nvSpPr>
      <dsp:spPr>
        <a:xfrm>
          <a:off x="3264305" y="2398223"/>
          <a:ext cx="1633778" cy="700541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/>
            <a:t>第三正規化形式</a:t>
          </a:r>
        </a:p>
      </dsp:txBody>
      <dsp:txXfrm>
        <a:off x="3298509" y="2432427"/>
        <a:ext cx="1565370" cy="632133"/>
      </dsp:txXfrm>
    </dsp:sp>
    <dsp:sp modelId="{27CCC2B3-57AB-4964-84C6-D31B19977BA9}">
      <dsp:nvSpPr>
        <dsp:cNvPr id="0" name=""/>
        <dsp:cNvSpPr/>
      </dsp:nvSpPr>
      <dsp:spPr>
        <a:xfrm>
          <a:off x="4581603" y="2465035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29590-4AE2-401E-8A49-4F750BC84C77}">
      <dsp:nvSpPr>
        <dsp:cNvPr id="0" name=""/>
        <dsp:cNvSpPr/>
      </dsp:nvSpPr>
      <dsp:spPr>
        <a:xfrm rot="5400000">
          <a:off x="4766360" y="3844198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0175251"/>
            <a:satOff val="27260"/>
            <a:lumOff val="9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BEAA7-761B-486D-A8AE-77F4C4359D26}">
      <dsp:nvSpPr>
        <dsp:cNvPr id="0" name=""/>
        <dsp:cNvSpPr/>
      </dsp:nvSpPr>
      <dsp:spPr>
        <a:xfrm>
          <a:off x="4318043" y="3185162"/>
          <a:ext cx="1630405" cy="700541"/>
        </a:xfrm>
        <a:prstGeom prst="roundRect">
          <a:avLst>
            <a:gd name="adj" fmla="val 1667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b="1" kern="1200" dirty="0" err="1"/>
            <a:t>Byoce</a:t>
          </a:r>
          <a:r>
            <a:rPr lang="en-US" altLang="zh-TW" sz="1500" b="1" kern="1200" dirty="0"/>
            <a:t>-Codd </a:t>
          </a:r>
          <a:r>
            <a:rPr lang="zh-TW" altLang="en-US" sz="1500" b="1" kern="1200" dirty="0"/>
            <a:t>正規化</a:t>
          </a:r>
        </a:p>
      </dsp:txBody>
      <dsp:txXfrm>
        <a:off x="4352247" y="3219366"/>
        <a:ext cx="1561997" cy="632133"/>
      </dsp:txXfrm>
    </dsp:sp>
    <dsp:sp modelId="{2E65A7FA-FDA2-4AA2-A7C3-DE3AF8E0F3CE}">
      <dsp:nvSpPr>
        <dsp:cNvPr id="0" name=""/>
        <dsp:cNvSpPr/>
      </dsp:nvSpPr>
      <dsp:spPr>
        <a:xfrm>
          <a:off x="5633655" y="3251974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E4EAB-D27C-4DDD-8769-9572271EB19B}">
      <dsp:nvSpPr>
        <dsp:cNvPr id="0" name=""/>
        <dsp:cNvSpPr/>
      </dsp:nvSpPr>
      <dsp:spPr>
        <a:xfrm rot="5400000">
          <a:off x="5843548" y="4631137"/>
          <a:ext cx="594518" cy="67683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9DE45-8984-4C5E-B034-2DD0BC9C17ED}">
      <dsp:nvSpPr>
        <dsp:cNvPr id="0" name=""/>
        <dsp:cNvSpPr/>
      </dsp:nvSpPr>
      <dsp:spPr>
        <a:xfrm>
          <a:off x="5371781" y="3972101"/>
          <a:ext cx="1701293" cy="700541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/>
            <a:t>第四正規化形式</a:t>
          </a:r>
        </a:p>
      </dsp:txBody>
      <dsp:txXfrm>
        <a:off x="5405985" y="4006305"/>
        <a:ext cx="1632885" cy="632133"/>
      </dsp:txXfrm>
    </dsp:sp>
    <dsp:sp modelId="{F095694A-1317-4BF2-9355-25E5B0B6FA8C}">
      <dsp:nvSpPr>
        <dsp:cNvPr id="0" name=""/>
        <dsp:cNvSpPr/>
      </dsp:nvSpPr>
      <dsp:spPr>
        <a:xfrm>
          <a:off x="6722837" y="4038913"/>
          <a:ext cx="727900" cy="56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75827-5F2E-4402-B0A7-ED45A4D167E3}">
      <dsp:nvSpPr>
        <dsp:cNvPr id="0" name=""/>
        <dsp:cNvSpPr/>
      </dsp:nvSpPr>
      <dsp:spPr>
        <a:xfrm>
          <a:off x="6425519" y="4759040"/>
          <a:ext cx="1599389" cy="622220"/>
        </a:xfrm>
        <a:prstGeom prst="roundRect">
          <a:avLst>
            <a:gd name="adj" fmla="val 1667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/>
            <a:t>第五正規化形式</a:t>
          </a:r>
        </a:p>
      </dsp:txBody>
      <dsp:txXfrm>
        <a:off x="6455899" y="4789420"/>
        <a:ext cx="1538629" cy="561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1B1A8-281D-4AF9-B9C7-B55A0FF2C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F1FD5E-C1DF-4F19-91C1-7D2E5CDF1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B63137-E240-4848-8F58-FEF239D3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CD6A9F-6857-4A9A-8978-9642CF45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74F65-D07C-4635-B411-0E674DB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76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673BF-C1F4-40A0-8881-9BEA8388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743B26-74C2-4352-9118-1EDD30D44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49BAA7-DC33-4395-A6D8-2FE4063D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33CDCC-B2AB-4FE9-9DD4-FB65492F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96943D-F458-4A2A-B813-AC13A366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5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5766421-14AA-4362-B1AE-7520DD817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A99958-1C99-4E55-82E8-2AF6861BE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B1AE0F-22F5-4677-AAF1-D71618C7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2CF81-8F2B-47A4-B746-4C8C7F88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CD6CC-C19C-4778-BF19-F23C7E24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18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FF94-CA25-4610-9D68-6F811D20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48"/>
            <a:ext cx="10515600" cy="916022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90807-631F-4F82-88CC-0D57E80B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5074201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  <a:lvl2pPr>
              <a:defRPr sz="2000" b="1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BA74A7-D50C-417F-A859-CAF266DE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6555"/>
            <a:ext cx="2743200" cy="365125"/>
          </a:xfrm>
        </p:spPr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112B07-255F-4F54-862C-E6502C14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6554"/>
            <a:ext cx="41148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B050E1-D4DB-42E8-8C64-53310833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6553"/>
            <a:ext cx="2743200" cy="365125"/>
          </a:xfrm>
        </p:spPr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92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B4159-2D74-4637-B218-D0E9BA9A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414159-D01A-4C9D-8EDE-5CD716D97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53060C-D90A-4CEC-93F1-C4C732DC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B0BF67-3A00-4FFC-9B21-6778FA4F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ABC623-424D-4B5E-8A33-8D9DC92C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93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9921D1-808D-48CB-9102-CA7C0195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7D9C9C-DCB4-4364-9241-1ECFDE06C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C0533F-B9F9-42E7-86ED-E7B8000D2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4871F9-B741-4DB9-83B7-E1683563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7F7AC1-717B-4279-B65F-695DF275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111A33-11B2-426A-B757-1CC1D14C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96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0F604-0E58-40A2-94CB-971ACCD4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BDF516-07AB-4040-8B36-72962879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E08D85-9253-4F32-AEE5-0ED1D30C5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B9B9B4-7A8A-46DF-8BF8-5F7746B83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259CB7-A79D-44BA-9F95-8FBAAB4CD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8D5133-1953-49E2-86B1-9118C361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AA03851-4598-42CC-A268-08DBA5C2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C0B027-2473-4857-AC34-66CF8266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F34DB-B458-4190-84CD-4B4CF7B6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97"/>
            <a:ext cx="10515600" cy="7058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D8C782-2255-495A-91CC-16AB32FB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5EB5E7-A763-42A9-8D3D-31B639B7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5FE6A2-C3CF-4BDA-BC70-3E4B9483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DA90E57-23C0-4DC6-93D1-6D9CC9FE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507395-CBCB-4379-861C-B560930E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5C31A2-7768-4A35-B10E-DCDACA1B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48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146EF-9876-4E95-8FE8-0A2F85C0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1BCBF2-C21C-4EA5-87E0-FC3FE5E1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10ED8D-59CC-41FA-81AD-3DEF30476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7958EB-60E5-4AE6-B65F-69FAFF58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D8737F-4C39-4288-B11D-89BA005D1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D8909E-E0C3-4EF3-AB54-FCFC8E99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51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867B8-DCBA-4B30-9988-5B1F3702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898D8E7-1A58-459D-B568-88BD9EB5F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E700AB-4B03-4409-B002-1E9E0AAAA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97A309-5EB3-416D-BE22-3369BED3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22A707-721C-4C16-8285-7EC39568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57348A-7FB6-4DC4-91A6-506967D3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93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B9CD7-3803-4B4B-B957-06E84FB2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781EF1-1D3D-4E07-9C61-E4ED61962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54A0BC-338E-4363-B022-6EE868651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BF159-6B54-4AB7-8B5F-C5D674DDE1A3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82825-6D8B-44E5-8122-83C919F0A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C6CF52-0E09-4807-81DC-CC89D1C10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551E-2621-4E3A-B8EA-28EACC2FC8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22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AFF26-4D00-4C79-9722-6FB6B6FD8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關聯運算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051BF9-CC8A-4947-A034-3D4E552FF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zh-TW" dirty="0"/>
              <a:t>10/24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4991B8-3376-4D39-BA6E-A44AE00A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75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E75AC-B626-49F7-AADD-B7060647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spc="600">
                <a:latin typeface="微軟正黑體" pitchFamily="34" charset="-120"/>
              </a:rPr>
              <a:t>卡迪森乘積</a:t>
            </a:r>
            <a:r>
              <a:rPr lang="en-US" altLang="zh-TW" sz="3600" spc="600">
                <a:latin typeface="微軟正黑體" pitchFamily="34" charset="-120"/>
              </a:rPr>
              <a:t>w/</a:t>
            </a:r>
            <a:r>
              <a:rPr lang="en-US" altLang="zh-TW" sz="3600">
                <a:latin typeface="微軟正黑體" pitchFamily="34" charset="-120"/>
              </a:rPr>
              <a:t>power query editor</a:t>
            </a:r>
            <a:endParaRPr lang="zh-TW" altLang="en-US" sz="36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C7DFC1-0EFD-4E8F-904C-077916848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TW" sz="2000"/>
          </a:p>
          <a:p>
            <a:endParaRPr lang="en-US" altLang="zh-TW" sz="2000"/>
          </a:p>
          <a:p>
            <a:endParaRPr lang="en-US" altLang="zh-TW" sz="2000"/>
          </a:p>
          <a:p>
            <a:endParaRPr lang="en-US" altLang="zh-TW" sz="2000"/>
          </a:p>
          <a:p>
            <a:endParaRPr lang="en-US" altLang="zh-TW" sz="2000"/>
          </a:p>
          <a:p>
            <a:endParaRPr lang="en-US" altLang="zh-TW" sz="2000"/>
          </a:p>
          <a:p>
            <a:r>
              <a:rPr lang="zh-TW" altLang="en-US" sz="2600">
                <a:solidFill>
                  <a:schemeClr val="tx1"/>
                </a:solidFill>
              </a:rPr>
              <a:t>建立表格</a:t>
            </a:r>
            <a:r>
              <a:rPr lang="en-US" altLang="zh-TW" sz="2600">
                <a:solidFill>
                  <a:schemeClr val="tx1"/>
                </a:solidFill>
              </a:rPr>
              <a:t>(CTRL-T)</a:t>
            </a:r>
            <a:r>
              <a:rPr lang="zh-TW" altLang="en-US" sz="2600">
                <a:solidFill>
                  <a:schemeClr val="tx1"/>
                </a:solidFill>
              </a:rPr>
              <a:t>，註明表格名稱 </a:t>
            </a:r>
            <a:r>
              <a:rPr lang="en-US" altLang="zh-TW" sz="2600">
                <a:solidFill>
                  <a:schemeClr val="tx1"/>
                </a:solidFill>
              </a:rPr>
              <a:t>(A, B)</a:t>
            </a:r>
          </a:p>
          <a:p>
            <a:r>
              <a:rPr lang="zh-TW" altLang="en-US" sz="2600">
                <a:solidFill>
                  <a:schemeClr val="tx1"/>
                </a:solidFill>
              </a:rPr>
              <a:t>資料</a:t>
            </a:r>
            <a:r>
              <a:rPr lang="en-US" altLang="zh-TW" sz="2600">
                <a:solidFill>
                  <a:schemeClr val="tx1"/>
                </a:solidFill>
              </a:rPr>
              <a:t>/</a:t>
            </a:r>
            <a:r>
              <a:rPr lang="zh-TW" altLang="en-US" sz="2600">
                <a:solidFill>
                  <a:schemeClr val="tx1"/>
                </a:solidFill>
              </a:rPr>
              <a:t>從表格範圍輸入資料</a:t>
            </a:r>
            <a:endParaRPr lang="en-US" altLang="zh-TW" sz="2600">
              <a:solidFill>
                <a:schemeClr val="tx1"/>
              </a:solidFill>
            </a:endParaRPr>
          </a:p>
          <a:p>
            <a:r>
              <a:rPr lang="zh-TW" altLang="en-US" sz="2600">
                <a:solidFill>
                  <a:schemeClr val="tx1"/>
                </a:solidFill>
              </a:rPr>
              <a:t>關閉並載入至</a:t>
            </a:r>
            <a:r>
              <a:rPr lang="en-US" altLang="zh-TW" sz="2600">
                <a:solidFill>
                  <a:schemeClr val="tx1"/>
                </a:solidFill>
              </a:rPr>
              <a:t>… 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 只建立連線 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(A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及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表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新增資料行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自訂資料行 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(A)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自訂資料行公式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[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資料表名稱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](B)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設定結果資料表名稱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(ex. combo)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展開欄位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(table)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選擇欄位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/[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有無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”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自訂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”]</a:t>
            </a:r>
          </a:p>
          <a:p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常用</a:t>
            </a:r>
            <a:r>
              <a:rPr lang="en-US" altLang="zh-TW" sz="260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zh-TW" altLang="en-US" sz="2600">
                <a:solidFill>
                  <a:schemeClr val="tx1"/>
                </a:solidFill>
                <a:sym typeface="Wingdings" panose="05000000000000000000" pitchFamily="2" charset="2"/>
              </a:rPr>
              <a:t>關閉並載入</a:t>
            </a:r>
            <a:endParaRPr lang="en-US" altLang="zh-TW" sz="26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zh-TW" altLang="en-US" sz="20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7FDACA-75A5-44AC-ACBE-A079E954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51D69E-67DE-418B-B086-8B3EF818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17" y="908136"/>
            <a:ext cx="7134581" cy="16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9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00FF2-A037-412E-8BEF-256FD002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>
                <a:latin typeface="微軟正黑體" pitchFamily="34" charset="-120"/>
              </a:rPr>
              <a:t>JOIN</a:t>
            </a:r>
            <a:r>
              <a:rPr lang="zh-TW" altLang="en-US" spc="600" dirty="0">
                <a:latin typeface="微軟正黑體" pitchFamily="34" charset="-120"/>
              </a:rPr>
              <a:t>運算子</a:t>
            </a:r>
            <a:r>
              <a:rPr lang="en-US" altLang="zh-TW" spc="600" dirty="0">
                <a:latin typeface="微軟正黑體" pitchFamily="34" charset="-120"/>
              </a:rPr>
              <a:t>(</a:t>
            </a:r>
            <a:r>
              <a:rPr lang="zh-TW" altLang="en-US" spc="600" dirty="0">
                <a:latin typeface="微軟正黑體" pitchFamily="34" charset="-120"/>
              </a:rPr>
              <a:t>⋈</a:t>
            </a:r>
            <a:r>
              <a:rPr lang="en-US" altLang="zh-TW" spc="600" dirty="0">
                <a:latin typeface="微軟正黑體" pitchFamily="34" charset="-120"/>
              </a:rPr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7D3CE8B-1673-48EF-B88D-586057B0A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latin typeface="微軟正黑體" panose="020B0604030504040204" pitchFamily="34" charset="-120"/>
                  </a:rPr>
                  <a:t>將兩個</a:t>
                </a:r>
                <a:r>
                  <a:rPr lang="zh-TW" altLang="en-US" dirty="0">
                    <a:solidFill>
                      <a:srgbClr val="C00000"/>
                    </a:solidFill>
                    <a:latin typeface="微軟正黑體" panose="020B0604030504040204" pitchFamily="34" charset="-120"/>
                  </a:rPr>
                  <a:t>關聯相乘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卡迪森乘積</a:t>
                </a:r>
                <a:r>
                  <a:rPr lang="en-US" altLang="zh-TW" dirty="0">
                    <a:latin typeface="微軟正黑體" panose="020B0604030504040204" pitchFamily="34" charset="-120"/>
                  </a:rPr>
                  <a:t>)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後再用</a:t>
                </a:r>
                <a:r>
                  <a:rPr lang="en-US" altLang="zh-TW" dirty="0">
                    <a:solidFill>
                      <a:srgbClr val="C00000"/>
                    </a:solidFill>
                    <a:latin typeface="微軟正黑體" panose="020B0604030504040204" pitchFamily="34" charset="-120"/>
                  </a:rPr>
                  <a:t>SELECT</a:t>
                </a:r>
                <a:r>
                  <a:rPr lang="zh-TW" altLang="en-US" dirty="0">
                    <a:solidFill>
                      <a:srgbClr val="C00000"/>
                    </a:solidFill>
                    <a:latin typeface="微軟正黑體" panose="020B0604030504040204" pitchFamily="34" charset="-120"/>
                  </a:rPr>
                  <a:t>運算子</a:t>
                </a:r>
                <a:r>
                  <a:rPr lang="zh-TW" altLang="en-US" dirty="0">
                    <a:latin typeface="微軟正黑體" panose="020B0604030504040204" pitchFamily="34" charset="-120"/>
                  </a:rPr>
                  <a:t>找出所需的序列值</a:t>
                </a:r>
                <a:endParaRPr lang="en-US" altLang="zh-TW" dirty="0">
                  <a:latin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600" dirty="0">
                    <a:latin typeface="微軟正黑體" panose="020B0604030504040204" pitchFamily="34" charset="-120"/>
                  </a:rPr>
                  <a:t>一般式：</a:t>
                </a:r>
                <a:r>
                  <a:rPr lang="en-US" altLang="zh-TW" sz="2600" dirty="0">
                    <a:latin typeface="微軟正黑體" panose="020B0604030504040204" pitchFamily="34" charset="-120"/>
                  </a:rPr>
                  <a:t>Result =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600" dirty="0">
                            <a:latin typeface="微軟正黑體" panose="020B0604030504040204" pitchFamily="34" charset="-120"/>
                          </a:rPr>
                          <m:t>⋈</m:t>
                        </m:r>
                      </m:e>
                      <m:sub>
                        <m:r>
                          <a:rPr lang="en-US" altLang="zh-TW" sz="2600" i="1" dirty="0">
                            <a:latin typeface="Cambria Math"/>
                          </a:rPr>
                          <m:t>&lt;</m:t>
                        </m:r>
                        <m:r>
                          <a:rPr lang="zh-TW" altLang="en-US" sz="260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配合條件</m:t>
                        </m:r>
                        <m:r>
                          <a:rPr lang="en-US" altLang="zh-TW" sz="2600" i="1" dirty="0">
                            <a:latin typeface="Cambria Math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altLang="zh-TW" sz="2600" dirty="0">
                    <a:latin typeface="微軟正黑體" panose="020B0604030504040204" pitchFamily="34" charset="-120"/>
                  </a:rPr>
                  <a:t>S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200" dirty="0">
                    <a:latin typeface="微軟正黑體" panose="020B0604030504040204" pitchFamily="34" charset="-120"/>
                  </a:rPr>
                  <a:t>Result</a:t>
                </a:r>
                <a:r>
                  <a:rPr lang="zh-TW" altLang="en-US" sz="2200" dirty="0">
                    <a:latin typeface="微軟正黑體" panose="020B0604030504040204" pitchFamily="34" charset="-120"/>
                  </a:rPr>
                  <a:t>為一個關聯，屬性欄位為</a:t>
                </a:r>
                <a:r>
                  <a:rPr lang="en-US" altLang="zh-TW" sz="2200" dirty="0">
                    <a:latin typeface="微軟正黑體" panose="020B0604030504040204" pitchFamily="34" charset="-120"/>
                  </a:rPr>
                  <a:t>R</a:t>
                </a:r>
                <a:r>
                  <a:rPr lang="zh-TW" altLang="en-US" sz="2200" dirty="0">
                    <a:latin typeface="微軟正黑體" panose="020B0604030504040204" pitchFamily="34" charset="-120"/>
                  </a:rPr>
                  <a:t>的屬性欄位和</a:t>
                </a:r>
                <a:r>
                  <a:rPr lang="en-US" altLang="zh-TW" sz="2200" dirty="0">
                    <a:latin typeface="微軟正黑體" panose="020B0604030504040204" pitchFamily="34" charset="-120"/>
                  </a:rPr>
                  <a:t>S</a:t>
                </a:r>
                <a:r>
                  <a:rPr lang="zh-TW" altLang="en-US" sz="2200" dirty="0">
                    <a:latin typeface="微軟正黑體" panose="020B0604030504040204" pitchFamily="34" charset="-120"/>
                  </a:rPr>
                  <a:t>的屬性</a:t>
                </a:r>
                <a:r>
                  <a:rPr lang="zh-TW" altLang="en-US" sz="2200">
                    <a:latin typeface="微軟正黑體" panose="020B0604030504040204" pitchFamily="34" charset="-120"/>
                  </a:rPr>
                  <a:t>欄位合併組合</a:t>
                </a:r>
                <a:endParaRPr lang="zh-TW" altLang="en-US" sz="2200" dirty="0">
                  <a:latin typeface="微軟正黑體" panose="020B0604030504040204" pitchFamily="34" charset="-12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200" b="1" dirty="0">
                    <a:latin typeface="微軟正黑體" panose="020B0604030504040204" pitchFamily="34" charset="-120"/>
                  </a:rPr>
                  <a:t>R</a:t>
                </a:r>
                <a:r>
                  <a:rPr lang="zh-TW" altLang="en-US" sz="2200" b="1" dirty="0">
                    <a:latin typeface="微軟正黑體" panose="020B0604030504040204" pitchFamily="34" charset="-120"/>
                  </a:rPr>
                  <a:t>序列值和</a:t>
                </a:r>
                <a:r>
                  <a:rPr lang="en-US" altLang="zh-TW" sz="2200" b="1" dirty="0">
                    <a:latin typeface="微軟正黑體" panose="020B0604030504040204" pitchFamily="34" charset="-120"/>
                  </a:rPr>
                  <a:t>S</a:t>
                </a:r>
                <a:r>
                  <a:rPr lang="zh-TW" altLang="en-US" sz="2200" b="1" dirty="0">
                    <a:latin typeface="微軟正黑體" panose="020B0604030504040204" pitchFamily="34" charset="-120"/>
                  </a:rPr>
                  <a:t>序列值</a:t>
                </a:r>
                <a:r>
                  <a:rPr lang="zh-TW" altLang="en-US" sz="2200" b="1" dirty="0">
                    <a:solidFill>
                      <a:srgbClr val="C00000"/>
                    </a:solidFill>
                    <a:latin typeface="微軟正黑體" panose="020B0604030504040204" pitchFamily="34" charset="-120"/>
                  </a:rPr>
                  <a:t>兩兩結合</a:t>
                </a:r>
                <a:r>
                  <a:rPr lang="zh-TW" altLang="en-US" sz="2200" b="1" dirty="0">
                    <a:latin typeface="微軟正黑體" panose="020B0604030504040204" pitchFamily="34" charset="-120"/>
                  </a:rPr>
                  <a:t>後，再將滿足</a:t>
                </a:r>
                <a:r>
                  <a:rPr lang="en-US" altLang="zh-TW" sz="2200" b="1" dirty="0">
                    <a:latin typeface="微軟正黑體" panose="020B0604030504040204" pitchFamily="34" charset="-120"/>
                  </a:rPr>
                  <a:t>&lt;</a:t>
                </a:r>
                <a:r>
                  <a:rPr lang="zh-TW" altLang="en-US" sz="2200" b="1" dirty="0">
                    <a:solidFill>
                      <a:srgbClr val="00B050"/>
                    </a:solidFill>
                    <a:latin typeface="微軟正黑體" panose="020B0604030504040204" pitchFamily="34" charset="-120"/>
                  </a:rPr>
                  <a:t>配合條件</a:t>
                </a:r>
                <a:r>
                  <a:rPr lang="en-US" altLang="zh-TW" sz="2200" b="1" dirty="0">
                    <a:latin typeface="微軟正黑體" panose="020B0604030504040204" pitchFamily="34" charset="-120"/>
                  </a:rPr>
                  <a:t>&gt;</a:t>
                </a:r>
                <a:r>
                  <a:rPr lang="zh-TW" altLang="en-US" sz="2200" b="1" dirty="0">
                    <a:latin typeface="微軟正黑體" panose="020B0604030504040204" pitchFamily="34" charset="-120"/>
                  </a:rPr>
                  <a:t>的序列值篩選出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600" dirty="0">
                    <a:latin typeface="微軟正黑體" panose="020B0604030504040204" pitchFamily="34" charset="-120"/>
                  </a:rPr>
                  <a:t>範例：</a:t>
                </a:r>
                <a:r>
                  <a:rPr lang="en-US" altLang="zh-TW" sz="2600" dirty="0">
                    <a:latin typeface="微軟正黑體" panose="020B0604030504040204" pitchFamily="34" charset="-120"/>
                  </a:rPr>
                  <a:t> Result = Transaction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600" dirty="0">
                            <a:latin typeface="微軟正黑體" panose="020B0604030504040204" pitchFamily="34" charset="-120"/>
                          </a:rPr>
                          <m:t>⋈</m:t>
                        </m:r>
                      </m:e>
                      <m:sub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𝑻𝒓𝒂𝒏𝒔𝒂𝒄𝒕𝒊𝒐𝒏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𝒕𝑵𝑶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𝑪𝒂𝒓𝒕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600" b="1" i="1" dirty="0" smtClean="0">
                            <a:latin typeface="Cambria Math" panose="02040503050406030204" pitchFamily="18" charset="0"/>
                          </a:rPr>
                          <m:t>𝒕𝑵𝑶</m:t>
                        </m:r>
                      </m:sub>
                    </m:sSub>
                    <m:r>
                      <a:rPr lang="en-US" altLang="zh-TW" sz="2600" b="1" i="0" dirty="0" smtClean="0">
                        <a:latin typeface="Cambria Math" panose="02040503050406030204" pitchFamily="18" charset="0"/>
                      </a:rPr>
                      <m:t>𝐂𝐚𝐫𝐭</m:t>
                    </m:r>
                  </m:oMath>
                </a14:m>
                <a:r>
                  <a:rPr lang="en-US" altLang="zh-TW" sz="2600" dirty="0">
                    <a:latin typeface="微軟正黑體" panose="020B0604030504040204" pitchFamily="34" charset="-120"/>
                  </a:rPr>
                  <a:t> 	</a:t>
                </a:r>
                <a:endParaRPr lang="zh-TW" altLang="en-US" sz="2600" dirty="0">
                  <a:latin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7D3CE8B-1673-48EF-B88D-586057B0A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DA86A7-ADC7-4B6D-B133-4A948455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727342-506F-4E1D-922D-78FF084CC330}"/>
              </a:ext>
            </a:extLst>
          </p:cNvPr>
          <p:cNvSpPr txBox="1"/>
          <p:nvPr/>
        </p:nvSpPr>
        <p:spPr>
          <a:xfrm>
            <a:off x="6096000" y="4645781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solidFill>
                  <a:srgbClr val="7030A0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交易表</a:t>
            </a:r>
            <a:endParaRPr lang="en-US" altLang="zh-TW">
              <a:solidFill>
                <a:srgbClr val="7030A0"/>
              </a:solidFill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  <a:p>
            <a:pPr algn="ctr"/>
            <a:r>
              <a:rPr lang="zh-TW" altLang="en-US">
                <a:solidFill>
                  <a:srgbClr val="7030A0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交易編號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0C52E5-7CAD-4B59-A84F-C4130CAE988F}"/>
              </a:ext>
            </a:extLst>
          </p:cNvPr>
          <p:cNvSpPr txBox="1"/>
          <p:nvPr/>
        </p:nvSpPr>
        <p:spPr>
          <a:xfrm>
            <a:off x="7599785" y="464578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solidFill>
                  <a:srgbClr val="C00000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購物車資料表</a:t>
            </a:r>
            <a:endParaRPr lang="en-US" altLang="zh-TW">
              <a:solidFill>
                <a:srgbClr val="C00000"/>
              </a:solidFill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  <a:p>
            <a:pPr algn="ctr"/>
            <a:r>
              <a:rPr lang="zh-TW" altLang="en-US">
                <a:solidFill>
                  <a:srgbClr val="C00000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交易編號</a:t>
            </a:r>
          </a:p>
        </p:txBody>
      </p:sp>
    </p:spTree>
    <p:extLst>
      <p:ext uri="{BB962C8B-B14F-4D97-AF65-F5344CB8AC3E}">
        <p14:creationId xmlns:p14="http://schemas.microsoft.com/office/powerpoint/2010/main" val="187554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7967" y="182880"/>
            <a:ext cx="9724767" cy="111166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</a:rPr>
              <a:t>Result = Transaction ⋈ </a:t>
            </a:r>
            <a:r>
              <a:rPr lang="en-US" altLang="zh-TW" sz="3200" baseline="-25000" dirty="0" err="1">
                <a:latin typeface="微軟正黑體" panose="020B0604030504040204" pitchFamily="34" charset="-120"/>
              </a:rPr>
              <a:t>Transaction.tNo</a:t>
            </a:r>
            <a:r>
              <a:rPr lang="en-US" altLang="zh-TW" sz="3200" baseline="-25000" dirty="0">
                <a:latin typeface="微軟正黑體" panose="020B0604030504040204" pitchFamily="34" charset="-120"/>
              </a:rPr>
              <a:t>=</a:t>
            </a:r>
            <a:r>
              <a:rPr lang="en-US" altLang="zh-TW" sz="3200" baseline="-25000" dirty="0" err="1">
                <a:latin typeface="微軟正黑體" panose="020B0604030504040204" pitchFamily="34" charset="-120"/>
              </a:rPr>
              <a:t>Cart.tNo</a:t>
            </a:r>
            <a:r>
              <a:rPr lang="en-US" altLang="zh-TW" sz="3200" baseline="-25000" dirty="0">
                <a:latin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</a:rPr>
              <a:t>Cart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3512" y="1600201"/>
            <a:ext cx="8964488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sz="2400" b="1" dirty="0"/>
          </a:p>
          <a:p>
            <a:pPr lvl="1">
              <a:lnSpc>
                <a:spcPct val="80000"/>
              </a:lnSpc>
            </a:pPr>
            <a:endParaRPr lang="zh-TW" altLang="en-US" sz="2200" b="1" dirty="0">
              <a:latin typeface="微軟正黑體" panose="020B0604030504040204" pitchFamily="34" charset="-120"/>
            </a:endParaRPr>
          </a:p>
          <a:p>
            <a:pPr lvl="1"/>
            <a:endParaRPr lang="zh-TW" altLang="en-US" sz="2200" dirty="0"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1894824" y="1524730"/>
          <a:ext cx="8208963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r:id="rId3" imgW="7232294" imgH="1882750" progId="">
                  <p:embed/>
                </p:oleObj>
              </mc:Choice>
              <mc:Fallback>
                <p:oleObj r:id="rId3" imgW="7232294" imgH="1882750" progId="">
                  <p:embed/>
                  <p:pic>
                    <p:nvPicPr>
                      <p:cNvPr id="7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824" y="1524730"/>
                        <a:ext cx="8208963" cy="213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1894824" y="4356574"/>
          <a:ext cx="5256212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r:id="rId5" imgW="4164482" imgH="1322222" progId="">
                  <p:embed/>
                </p:oleObj>
              </mc:Choice>
              <mc:Fallback>
                <p:oleObj r:id="rId5" imgW="4164482" imgH="1322222" progId="">
                  <p:embed/>
                  <p:pic>
                    <p:nvPicPr>
                      <p:cNvPr id="8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824" y="4356574"/>
                        <a:ext cx="5256212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lang="en-US" smtClean="0">
                <a:solidFill>
                  <a:srgbClr val="696464"/>
                </a:solidFill>
              </a:rPr>
              <a:pPr/>
              <a:t>12</a:t>
            </a:fld>
            <a:endParaRPr lang="en-US">
              <a:solidFill>
                <a:srgbClr val="69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58A9228-1C0D-45B6-9AC8-76F5187F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219075"/>
            <a:ext cx="9544050" cy="641985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D5FA7-190A-40EC-8E8E-DB81C4F0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6EEC682-EB4B-4202-B6F6-63B9367C0E2C}"/>
              </a:ext>
            </a:extLst>
          </p:cNvPr>
          <p:cNvSpPr/>
          <p:nvPr/>
        </p:nvSpPr>
        <p:spPr>
          <a:xfrm>
            <a:off x="1252603" y="344466"/>
            <a:ext cx="594986" cy="300624"/>
          </a:xfrm>
          <a:prstGeom prst="ellipse">
            <a:avLst/>
          </a:prstGeom>
          <a:solidFill>
            <a:srgbClr val="FF0000">
              <a:alpha val="1411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156D7F1-E20B-498F-96BB-2958800E2963}"/>
              </a:ext>
            </a:extLst>
          </p:cNvPr>
          <p:cNvSpPr/>
          <p:nvPr/>
        </p:nvSpPr>
        <p:spPr>
          <a:xfrm>
            <a:off x="10344411" y="344466"/>
            <a:ext cx="594986" cy="300624"/>
          </a:xfrm>
          <a:prstGeom prst="ellipse">
            <a:avLst/>
          </a:prstGeom>
          <a:solidFill>
            <a:srgbClr val="FF0000">
              <a:alpha val="1607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39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38892A51-52B6-411E-AFEE-503DCAC26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1120" y="1636712"/>
          <a:ext cx="8569325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3" imgW="9556699" imgH="3407664" progId="">
                  <p:embed/>
                </p:oleObj>
              </mc:Choice>
              <mc:Fallback>
                <p:oleObj r:id="rId3" imgW="9556699" imgH="3407664" progId="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38892A51-52B6-411E-AFEE-503DCAC269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120" y="1636712"/>
                        <a:ext cx="8569325" cy="35845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19A96E-68ED-44C7-9A82-36319B49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C694F2F-C9F3-4024-B800-FD08FC913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3200" dirty="0"/>
                  <a:t>Result = Cart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zh-TW" sz="3200" baseline="-25000" dirty="0" err="1"/>
                  <a:t>Cart.mId</a:t>
                </a:r>
                <a:r>
                  <a:rPr lang="en-US" altLang="zh-TW" sz="3200" baseline="-25000" dirty="0"/>
                  <a:t>=</a:t>
                </a:r>
                <a:r>
                  <a:rPr lang="en-US" altLang="zh-TW" sz="3200" baseline="-25000" dirty="0" err="1"/>
                  <a:t>Order.mId</a:t>
                </a:r>
                <a:r>
                  <a:rPr lang="en-US" altLang="zh-TW" sz="3200" baseline="-25000" dirty="0"/>
                  <a:t> </a:t>
                </a:r>
                <a:r>
                  <a:rPr lang="en-US" altLang="zh-TW" sz="3200" baseline="-25000" dirty="0">
                    <a:solidFill>
                      <a:srgbClr val="00B050"/>
                    </a:solidFill>
                  </a:rPr>
                  <a:t>AND</a:t>
                </a:r>
                <a:r>
                  <a:rPr lang="en-US" altLang="zh-TW" sz="3200" baseline="-25000" dirty="0"/>
                  <a:t> </a:t>
                </a:r>
                <a:r>
                  <a:rPr lang="en-US" altLang="zh-TW" sz="3200" baseline="-25000" dirty="0" err="1"/>
                  <a:t>Cart.cartTime</a:t>
                </a:r>
                <a:r>
                  <a:rPr lang="en-US" altLang="zh-TW" sz="3200" baseline="-25000" dirty="0"/>
                  <a:t>=</a:t>
                </a:r>
                <a:r>
                  <a:rPr lang="en-US" altLang="zh-TW" sz="3200" baseline="-25000" dirty="0" err="1"/>
                  <a:t>Order.cartTime</a:t>
                </a:r>
                <a:r>
                  <a:rPr lang="en-US" altLang="zh-TW" sz="3200" dirty="0" err="1"/>
                  <a:t>Order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C694F2F-C9F3-4024-B800-FD08FC91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5">
            <a:extLst>
              <a:ext uri="{FF2B5EF4-FFF2-40B4-BE49-F238E27FC236}">
                <a16:creationId xmlns:a16="http://schemas.microsoft.com/office/drawing/2014/main" id="{56364C2D-1374-432D-B059-8CABB432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3" y="2063578"/>
            <a:ext cx="4251477" cy="161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B85AE9DB-1804-4DCB-AE0D-F9462529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41" y="1690688"/>
            <a:ext cx="4633068" cy="214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570962-79F2-4FCA-B270-C4082E9F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B889B2-DCEF-4016-AF36-831FCBCD1C9B}"/>
              </a:ext>
            </a:extLst>
          </p:cNvPr>
          <p:cNvSpPr txBox="1"/>
          <p:nvPr/>
        </p:nvSpPr>
        <p:spPr>
          <a:xfrm>
            <a:off x="4709014" y="331319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/>
              <a:t>x3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12AF-A903-499A-BBB1-46B111CD0B2A}"/>
              </a:ext>
            </a:extLst>
          </p:cNvPr>
          <p:cNvSpPr txBox="1"/>
          <p:nvPr/>
        </p:nvSpPr>
        <p:spPr>
          <a:xfrm>
            <a:off x="10422209" y="34464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8x4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0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DD06FD-99F6-4E47-9EA9-955BCF958564}"/>
              </a:ext>
            </a:extLst>
          </p:cNvPr>
          <p:cNvGraphicFramePr>
            <a:graphicFrameLocks noGrp="1"/>
          </p:cNvGraphicFramePr>
          <p:nvPr/>
        </p:nvGraphicFramePr>
        <p:xfrm>
          <a:off x="667265" y="0"/>
          <a:ext cx="6461211" cy="6862098"/>
        </p:xfrm>
        <a:graphic>
          <a:graphicData uri="http://schemas.openxmlformats.org/drawingml/2006/table">
            <a:tbl>
              <a:tblPr/>
              <a:tblGrid>
                <a:gridCol w="863108">
                  <a:extLst>
                    <a:ext uri="{9D8B030D-6E8A-4147-A177-3AD203B41FA5}">
                      <a16:colId xmlns:a16="http://schemas.microsoft.com/office/drawing/2014/main" val="1347903960"/>
                    </a:ext>
                  </a:extLst>
                </a:gridCol>
                <a:gridCol w="1105102">
                  <a:extLst>
                    <a:ext uri="{9D8B030D-6E8A-4147-A177-3AD203B41FA5}">
                      <a16:colId xmlns:a16="http://schemas.microsoft.com/office/drawing/2014/main" val="4162564599"/>
                    </a:ext>
                  </a:extLst>
                </a:gridCol>
                <a:gridCol w="863108">
                  <a:extLst>
                    <a:ext uri="{9D8B030D-6E8A-4147-A177-3AD203B41FA5}">
                      <a16:colId xmlns:a16="http://schemas.microsoft.com/office/drawing/2014/main" val="3837261289"/>
                    </a:ext>
                  </a:extLst>
                </a:gridCol>
                <a:gridCol w="863108">
                  <a:extLst>
                    <a:ext uri="{9D8B030D-6E8A-4147-A177-3AD203B41FA5}">
                      <a16:colId xmlns:a16="http://schemas.microsoft.com/office/drawing/2014/main" val="3623575787"/>
                    </a:ext>
                  </a:extLst>
                </a:gridCol>
                <a:gridCol w="1040569">
                  <a:extLst>
                    <a:ext uri="{9D8B030D-6E8A-4147-A177-3AD203B41FA5}">
                      <a16:colId xmlns:a16="http://schemas.microsoft.com/office/drawing/2014/main" val="3042725920"/>
                    </a:ext>
                  </a:extLst>
                </a:gridCol>
                <a:gridCol w="863108">
                  <a:extLst>
                    <a:ext uri="{9D8B030D-6E8A-4147-A177-3AD203B41FA5}">
                      <a16:colId xmlns:a16="http://schemas.microsoft.com/office/drawing/2014/main" val="3351040710"/>
                    </a:ext>
                  </a:extLst>
                </a:gridCol>
                <a:gridCol w="863108">
                  <a:extLst>
                    <a:ext uri="{9D8B030D-6E8A-4147-A177-3AD203B41FA5}">
                      <a16:colId xmlns:a16="http://schemas.microsoft.com/office/drawing/2014/main" val="1335327345"/>
                    </a:ext>
                  </a:extLst>
                </a:gridCol>
              </a:tblGrid>
              <a:tr h="18115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/>
                        </a:rPr>
                        <a:t>Cart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70C0"/>
                          </a:solidFill>
                          <a:effectLst/>
                          <a:latin typeface="Aptos Narrow"/>
                        </a:rPr>
                        <a:t>Order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7983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cartTime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tNo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mId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cartTime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pNo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amount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74950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b30999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96871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v01888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082565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009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7510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d20777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274172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b10234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578465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613575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92666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98086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b30999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933130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v01888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23221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162091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110420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d20777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53318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b10234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84903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678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5269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b30999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07526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v01888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25455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01072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950347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d20777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91217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b10234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13627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031155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91100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520769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b30999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2866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v01888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155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57813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60068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d20777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532349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b10234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898623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3047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92555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31920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a0911234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2/2/2005 18:00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b30999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67530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b0905555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5/5/2005 12:00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v01888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134839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563348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v00111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67420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c0927777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10/10/2005 22:00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d20777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375201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b10234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930526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b0922468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11/11/2005 9:00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b40555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077124"/>
                  </a:ext>
                </a:extLst>
              </a:tr>
              <a:tr h="158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null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a0910001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9/9/2005 10:00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d11222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4427" marR="4427" marT="4427" marB="2125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38072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17341F-8D5F-4435-B70D-85D9B949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5C9429-7694-4EA3-8A10-7B2521E3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528" y="3534031"/>
            <a:ext cx="4307805" cy="16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7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1A4CC-6ABC-4A28-A4D8-9D73D835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運算子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⋈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特性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D6DCFC-0A82-4238-8671-C13F0E75D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300" cy="435133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個屬性和</a:t>
            </a:r>
            <a:r>
              <a:rPr lang="en-US" altLang="zh-TW" sz="2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筆序列值，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個屬性和</a:t>
            </a:r>
            <a:r>
              <a:rPr lang="en-US" altLang="zh-TW" sz="24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筆序列值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R⋈S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會有</a:t>
            </a:r>
            <a:r>
              <a:rPr lang="en-US" altLang="zh-TW" sz="2400" i="1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p+t</a:t>
            </a:r>
            <a:r>
              <a:rPr lang="en-US" altLang="zh-TW" sz="2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個屬性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序列值的筆數最少有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筆，最多則有</a:t>
            </a:r>
            <a:r>
              <a:rPr lang="en-US" altLang="zh-TW" sz="2400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lang="en-US" altLang="zh-TW" sz="2400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sz="2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TW" sz="2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JOIN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運算子可以串連成較複雜的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JOIN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運算式：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004C1D-7B6B-45E4-9605-670A0FBD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6366DD-D996-4A92-BAF5-F72501F7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37" y="4216128"/>
            <a:ext cx="9965725" cy="15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FA9C8-71A7-43C6-B158-B9791260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7C4B1-B780-4C68-A80C-D92806B9C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等同匹配運算式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(EQUIJOIN)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配合條件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的比較運算子都是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等號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等同匹配運算式的結果會有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屬性值重複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NATURAL JOIN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（*）</a:t>
            </a:r>
            <a:endParaRPr lang="en-US" altLang="zh-TW">
              <a:latin typeface="微軟正黑體" panose="020B0604030504040204" pitchFamily="34" charset="-12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R*S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為一個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關聯，根據合併條件將屬性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欄位整合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</a:t>
            </a:r>
            <a:endParaRPr lang="en-US" altLang="zh-TW" sz="2400">
              <a:latin typeface="微軟正黑體" panose="020B0604030504040204" pitchFamily="34" charset="-12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</a:rPr>
              <a:t>相同屬性欄位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</a:rPr>
              <a:t>名稱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</a:rPr>
              <a:t>只保留一</a:t>
            </a:r>
            <a:endParaRPr lang="zh-TW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11BC07-CD25-4136-BA25-F34AB7F0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66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EAE89-7013-4DD1-BB70-D3261079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Result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* Cart</a:t>
            </a:r>
            <a:endParaRPr lang="zh-TW" altLang="en-US" dirty="0"/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2CBBD9B2-49DD-4162-8A6E-EE4260A00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295883"/>
              </p:ext>
            </p:extLst>
          </p:nvPr>
        </p:nvGraphicFramePr>
        <p:xfrm>
          <a:off x="1674044" y="1690688"/>
          <a:ext cx="82042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Visio" r:id="rId3" imgW="7229427" imgH="1876561" progId="Visio.Drawing.11">
                  <p:embed/>
                </p:oleObj>
              </mc:Choice>
              <mc:Fallback>
                <p:oleObj name="Visio" r:id="rId3" imgW="7229427" imgH="1876561" progId="Visio.Drawing.11">
                  <p:embed/>
                  <p:pic>
                    <p:nvPicPr>
                      <p:cNvPr id="4" name="Object 1">
                        <a:extLst>
                          <a:ext uri="{FF2B5EF4-FFF2-40B4-BE49-F238E27FC236}">
                            <a16:creationId xmlns:a16="http://schemas.microsoft.com/office/drawing/2014/main" id="{2CBBD9B2-49DD-4162-8A6E-EE4260A00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044" y="1690688"/>
                        <a:ext cx="8204200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F5E0D315-9943-43EA-B77E-503407FF64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4044" y="4335462"/>
          <a:ext cx="52451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r:id="rId5" imgW="4164482" imgH="1322222" progId="">
                  <p:embed/>
                </p:oleObj>
              </mc:Choice>
              <mc:Fallback>
                <p:oleObj r:id="rId5" imgW="4164482" imgH="1322222" progId="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F5E0D315-9943-43EA-B77E-503407FF64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044" y="4335462"/>
                        <a:ext cx="5245100" cy="166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E9EC52-119D-4878-94AC-503601D5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44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EA084-B617-4F66-819F-826B6C6D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運作的理論基礎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4399A-069A-42FA-BC13-B18F8C3A1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運算方式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關聯代數（</a:t>
            </a:r>
            <a:r>
              <a:rPr lang="en-US" altLang="zh-TW" dirty="0">
                <a:latin typeface="微軟正黑體" panose="020B0604030504040204" pitchFamily="34" charset="-120"/>
              </a:rPr>
              <a:t>Relational Algebra</a:t>
            </a:r>
            <a:r>
              <a:rPr lang="zh-TW" altLang="en-US" dirty="0">
                <a:latin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lvl="1">
              <a:lnSpc>
                <a:spcPct val="11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關聯邏輯計算法 （</a:t>
            </a:r>
            <a:r>
              <a:rPr lang="en-US" altLang="zh-TW" dirty="0">
                <a:latin typeface="微軟正黑體" panose="020B0604030504040204" pitchFamily="34" charset="-120"/>
              </a:rPr>
              <a:t>Relational Calculus)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關聯代數運算子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關聯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資料表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運算的結果也是關聯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資料表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集合運算子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交集、聯集、差集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</a:rPr>
              <a:t>關聯代數專屬運算子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16857-3F86-482C-8B99-82326B06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B8D92-D453-F5A7-2081-09170E007FFD}"/>
              </a:ext>
            </a:extLst>
          </p:cNvPr>
          <p:cNvSpPr/>
          <p:nvPr/>
        </p:nvSpPr>
        <p:spPr>
          <a:xfrm>
            <a:off x="5513963" y="1007410"/>
            <a:ext cx="1396314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關聯運算</a:t>
            </a:r>
          </a:p>
        </p:txBody>
      </p:sp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7ABC7ED5-0028-2870-D822-B52235070B34}"/>
              </a:ext>
            </a:extLst>
          </p:cNvPr>
          <p:cNvSpPr/>
          <p:nvPr/>
        </p:nvSpPr>
        <p:spPr>
          <a:xfrm>
            <a:off x="3598666" y="1143334"/>
            <a:ext cx="1915297" cy="914400"/>
          </a:xfrm>
          <a:prstGeom prst="rightArrowCallout">
            <a:avLst>
              <a:gd name="adj1" fmla="val 25000"/>
              <a:gd name="adj2" fmla="val 20946"/>
              <a:gd name="adj3" fmla="val 35811"/>
              <a:gd name="adj4" fmla="val 64977"/>
            </a:avLst>
          </a:prstGeom>
          <a:solidFill>
            <a:schemeClr val="accent2"/>
          </a:solidFill>
          <a:ln>
            <a:solidFill>
              <a:srgbClr val="F4B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（資料表）</a:t>
            </a:r>
          </a:p>
        </p:txBody>
      </p:sp>
      <p:sp>
        <p:nvSpPr>
          <p:cNvPr id="7" name="向左箭號圖說文字 6">
            <a:extLst>
              <a:ext uri="{FF2B5EF4-FFF2-40B4-BE49-F238E27FC236}">
                <a16:creationId xmlns:a16="http://schemas.microsoft.com/office/drawing/2014/main" id="{A5523ACE-BE48-FC42-42FF-EB7F220BDB6F}"/>
              </a:ext>
            </a:extLst>
          </p:cNvPr>
          <p:cNvSpPr/>
          <p:nvPr/>
        </p:nvSpPr>
        <p:spPr>
          <a:xfrm>
            <a:off x="6910277" y="1143334"/>
            <a:ext cx="1915296" cy="914400"/>
          </a:xfrm>
          <a:prstGeom prst="leftArrowCallo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關聯代數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029B8F-2D9F-48A8-F702-56E63A52AE5F}"/>
              </a:ext>
            </a:extLst>
          </p:cNvPr>
          <p:cNvSpPr txBox="1"/>
          <p:nvPr/>
        </p:nvSpPr>
        <p:spPr>
          <a:xfrm>
            <a:off x="7804168" y="2057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運算子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6775FF-059D-AD9E-9C0A-CBEE597B20BA}"/>
              </a:ext>
            </a:extLst>
          </p:cNvPr>
          <p:cNvSpPr txBox="1"/>
          <p:nvPr/>
        </p:nvSpPr>
        <p:spPr>
          <a:xfrm>
            <a:off x="3751273" y="2057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運算元</a:t>
            </a:r>
          </a:p>
        </p:txBody>
      </p:sp>
    </p:spTree>
    <p:extLst>
      <p:ext uri="{BB962C8B-B14F-4D97-AF65-F5344CB8AC3E}">
        <p14:creationId xmlns:p14="http://schemas.microsoft.com/office/powerpoint/2010/main" val="328457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44028-A4F5-4D59-91E5-A70AF706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</a:t>
            </a:r>
            <a:endParaRPr lang="zh-TW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EDBBBA8-1C3D-4AAC-A2E2-A836FF962F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10549971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BF36B9-0649-4D46-87C6-FE519FD8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7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17A32-E0B9-440C-9908-D218C157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範例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6DD88-E913-4EC1-BB20-913BEC99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列出「系統分析理論與實務」的作者姓名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 (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商品名稱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定價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category)</a:t>
            </a:r>
          </a:p>
          <a:p>
            <a:pPr>
              <a:lnSpc>
                <a:spcPct val="120000"/>
              </a:lnSpc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Author  (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創作者名稱</a:t>
            </a:r>
            <a:r>
              <a:rPr lang="en-US" altLang="zh-TW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5B6A04-BE12-4CC9-9C4D-607975D9E821}"/>
              </a:ext>
            </a:extLst>
          </p:cNvPr>
          <p:cNvSpPr txBox="1"/>
          <p:nvPr/>
        </p:nvSpPr>
        <p:spPr>
          <a:xfrm>
            <a:off x="4326003" y="17024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highlight>
                  <a:srgbClr val="800000"/>
                </a:highlight>
                <a:latin typeface="微軟正黑體" pitchFamily="34" charset="-120"/>
                <a:ea typeface="微軟正黑體" pitchFamily="34" charset="-120"/>
              </a:rPr>
              <a:t>系統分析理論與實務</a:t>
            </a:r>
            <a:endParaRPr lang="en-US" altLang="zh-TW" b="1" dirty="0">
              <a:solidFill>
                <a:schemeClr val="bg1"/>
              </a:solidFill>
              <a:highlight>
                <a:srgbClr val="800000"/>
              </a:highligh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C50722B-99DD-4419-8F1D-B56A2FC3E311}"/>
              </a:ext>
            </a:extLst>
          </p:cNvPr>
          <p:cNvCxnSpPr>
            <a:cxnSpLocks/>
          </p:cNvCxnSpPr>
          <p:nvPr/>
        </p:nvCxnSpPr>
        <p:spPr>
          <a:xfrm>
            <a:off x="3536515" y="1702496"/>
            <a:ext cx="0" cy="6477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13D63E-CFE4-4B3D-8D79-A2720470984C}"/>
              </a:ext>
            </a:extLst>
          </p:cNvPr>
          <p:cNvSpPr txBox="1"/>
          <p:nvPr/>
        </p:nvSpPr>
        <p:spPr>
          <a:xfrm>
            <a:off x="1505381" y="3048363"/>
            <a:ext cx="8191500" cy="113165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Temp=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=‘</a:t>
            </a:r>
            <a:r>
              <a:rPr lang="zh-TW" altLang="en-US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系統分析理論與實務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(Product))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Result=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name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(Temp *</a:t>
            </a:r>
            <a:r>
              <a:rPr lang="zh-TW" altLang="en-US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Author)</a:t>
            </a:r>
            <a:endParaRPr lang="en-US" altLang="zh-TW" sz="2400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43D035-6D6E-461A-9681-2C15256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07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>
            <a:extLst>
              <a:ext uri="{FF2B5EF4-FFF2-40B4-BE49-F238E27FC236}">
                <a16:creationId xmlns:a16="http://schemas.microsoft.com/office/drawing/2014/main" id="{BC6D6670-9749-48CA-AE69-3050CDC4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07" y="2873985"/>
            <a:ext cx="4341629" cy="223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>
            <a:extLst>
              <a:ext uri="{FF2B5EF4-FFF2-40B4-BE49-F238E27FC236}">
                <a16:creationId xmlns:a16="http://schemas.microsoft.com/office/drawing/2014/main" id="{05B2FE1F-4696-417E-A219-2A941279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25" y="2873985"/>
            <a:ext cx="2354004" cy="285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5B30EDA2-A4E1-42FD-8B8E-7F9FA3EFA225}"/>
              </a:ext>
            </a:extLst>
          </p:cNvPr>
          <p:cNvSpPr/>
          <p:nvPr/>
        </p:nvSpPr>
        <p:spPr>
          <a:xfrm>
            <a:off x="3037562" y="3944221"/>
            <a:ext cx="3688915" cy="2379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7CA884F-2B44-4998-B10F-39F25E23C915}"/>
              </a:ext>
            </a:extLst>
          </p:cNvPr>
          <p:cNvSpPr/>
          <p:nvPr/>
        </p:nvSpPr>
        <p:spPr>
          <a:xfrm>
            <a:off x="7941502" y="3975536"/>
            <a:ext cx="1597068" cy="2129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A0A7204-72FE-42D5-B811-59354CDCAD70}"/>
              </a:ext>
            </a:extLst>
          </p:cNvPr>
          <p:cNvCxnSpPr>
            <a:stCxn id="6" idx="3"/>
          </p:cNvCxnSpPr>
          <p:nvPr/>
        </p:nvCxnSpPr>
        <p:spPr>
          <a:xfrm flipV="1">
            <a:off x="6726477" y="4056956"/>
            <a:ext cx="1152395" cy="6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1BE4E02-3257-42DF-8DE1-728C8B0D2CCA}"/>
              </a:ext>
            </a:extLst>
          </p:cNvPr>
          <p:cNvSpPr txBox="1"/>
          <p:nvPr/>
        </p:nvSpPr>
        <p:spPr>
          <a:xfrm>
            <a:off x="2000250" y="1271941"/>
            <a:ext cx="8191500" cy="113165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Temp=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=‘</a:t>
            </a:r>
            <a:r>
              <a:rPr lang="zh-TW" altLang="en-US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系統分析理論與實務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(Product))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Result=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name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(Temp *</a:t>
            </a:r>
            <a:r>
              <a:rPr lang="zh-TW" altLang="en-US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Author)</a:t>
            </a:r>
            <a:endParaRPr lang="en-US" altLang="zh-TW" sz="2400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284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73C69-4843-4800-9710-AF91B04C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範例</a:t>
            </a:r>
            <a:r>
              <a:rPr lang="en-US" altLang="zh-TW" spc="600" dirty="0">
                <a:latin typeface="微軟正黑體" pitchFamily="34" charset="-120"/>
                <a:cs typeface="+mn-cs"/>
              </a:rPr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93C25-0E9F-4618-B906-6D48FC4C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列出所有購買過“系統分析理論與實務”的會員之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會員姓名 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(</a:t>
            </a:r>
            <a:r>
              <a:rPr lang="zh-TW" altLang="en-US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sz="16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商品名稱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定價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category)</a:t>
            </a:r>
          </a:p>
          <a:p>
            <a:pPr lvl="1">
              <a:lnSpc>
                <a:spcPct val="12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Record (</a:t>
            </a:r>
            <a:r>
              <a:rPr lang="zh-TW" altLang="en-US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en-US" altLang="zh-TW" sz="16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sz="16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交易數量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salePrice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) </a:t>
            </a:r>
          </a:p>
          <a:p>
            <a:pPr lvl="1">
              <a:lnSpc>
                <a:spcPct val="12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(</a:t>
            </a:r>
            <a:r>
              <a:rPr lang="zh-TW" altLang="en-US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en-US" altLang="zh-TW" sz="16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1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交易方式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method, …..)</a:t>
            </a:r>
          </a:p>
          <a:p>
            <a:pPr lvl="1">
              <a:lnSpc>
                <a:spcPct val="12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Member  (</a:t>
            </a:r>
            <a:r>
              <a:rPr lang="zh-TW" altLang="en-US" sz="1600" u="sng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</a:t>
            </a:r>
            <a:r>
              <a:rPr lang="en-US" altLang="zh-TW" sz="1600" u="sng" dirty="0" err="1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1600" u="sng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16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  <a:r>
              <a:rPr lang="en-US" altLang="zh-TW" sz="16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pId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……) </a:t>
            </a:r>
          </a:p>
          <a:p>
            <a:pPr lvl="1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141E14C-58AE-466C-A7B3-3A4D459F5183}"/>
              </a:ext>
            </a:extLst>
          </p:cNvPr>
          <p:cNvCxnSpPr/>
          <p:nvPr/>
        </p:nvCxnSpPr>
        <p:spPr>
          <a:xfrm>
            <a:off x="2787650" y="2847410"/>
            <a:ext cx="787400" cy="3937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45708C4-85CE-4800-99B1-9D4ED8B431A2}"/>
              </a:ext>
            </a:extLst>
          </p:cNvPr>
          <p:cNvCxnSpPr/>
          <p:nvPr/>
        </p:nvCxnSpPr>
        <p:spPr>
          <a:xfrm>
            <a:off x="3807913" y="2060166"/>
            <a:ext cx="266700" cy="4053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331BDC2-273E-47E9-B746-1398C712825B}"/>
              </a:ext>
            </a:extLst>
          </p:cNvPr>
          <p:cNvCxnSpPr/>
          <p:nvPr/>
        </p:nvCxnSpPr>
        <p:spPr>
          <a:xfrm flipH="1">
            <a:off x="3468614" y="3556000"/>
            <a:ext cx="1346200" cy="381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DE4FB8-5369-4ADA-A21C-5DDD2EED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23</a:t>
            </a:fld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76EA46C-BA07-4356-8D54-2600C36ADBA8}"/>
              </a:ext>
            </a:extLst>
          </p:cNvPr>
          <p:cNvCxnSpPr>
            <a:cxnSpLocks/>
          </p:cNvCxnSpPr>
          <p:nvPr/>
        </p:nvCxnSpPr>
        <p:spPr>
          <a:xfrm flipH="1">
            <a:off x="4690997" y="1329367"/>
            <a:ext cx="238108" cy="5432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07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09DA90-00AF-4810-B664-049F8AAC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35A92B-AAC9-4C4A-AC2B-4FD2F53EDFD0}"/>
              </a:ext>
            </a:extLst>
          </p:cNvPr>
          <p:cNvSpPr txBox="1"/>
          <p:nvPr/>
        </p:nvSpPr>
        <p:spPr>
          <a:xfrm>
            <a:off x="2511854" y="2618186"/>
            <a:ext cx="66832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18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Temp_book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1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=‘</a:t>
            </a:r>
            <a:r>
              <a:rPr lang="zh-TW" altLang="en-US" sz="1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系統分析理論與實務’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(Product))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1800" b="1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Temp_trans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 </a:t>
            </a:r>
            <a:r>
              <a:rPr lang="en-US" altLang="zh-TW" sz="1800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Temp_book</a:t>
            </a:r>
            <a:r>
              <a:rPr lang="en-US" altLang="zh-TW" sz="1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Record</a:t>
            </a:r>
            <a:r>
              <a:rPr lang="en-US" altLang="zh-TW" sz="1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sz="1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Result=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1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name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800" b="1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Temp_trans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⋈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1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</a:t>
            </a:r>
            <a:r>
              <a:rPr lang="en-US" altLang="zh-TW" sz="1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F175564-4AE9-4537-A3FA-EEB6F5B693E5}"/>
              </a:ext>
            </a:extLst>
          </p:cNvPr>
          <p:cNvSpPr/>
          <p:nvPr/>
        </p:nvSpPr>
        <p:spPr>
          <a:xfrm>
            <a:off x="9418940" y="2001794"/>
            <a:ext cx="2262314" cy="871217"/>
          </a:xfrm>
          <a:prstGeom prst="wedgeRoundRectCallout">
            <a:avLst>
              <a:gd name="adj1" fmla="val -65894"/>
              <a:gd name="adj2" fmla="val 8712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將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Temp_book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 Record, Transaction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三個關聯以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Natural Join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聯結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3082D5F4-3F5C-4291-9323-DD3EC05ED621}"/>
              </a:ext>
            </a:extLst>
          </p:cNvPr>
          <p:cNvSpPr/>
          <p:nvPr/>
        </p:nvSpPr>
        <p:spPr>
          <a:xfrm>
            <a:off x="8595742" y="3463238"/>
            <a:ext cx="2743200" cy="544513"/>
          </a:xfrm>
          <a:prstGeom prst="wedgeRoundRectCallout">
            <a:avLst>
              <a:gd name="adj1" fmla="val -67500"/>
              <a:gd name="adj2" fmla="val -125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tx1"/>
                </a:solidFill>
                <a:ea typeface="微軟正黑體" panose="020B0604030504040204" pitchFamily="34" charset="-120"/>
              </a:rPr>
              <a:t>利用交易找出的會員編號與會員表聯結找出會員編號及會員姓名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B553571D-A62E-4E97-B707-3E56EEA97E3B}"/>
              </a:ext>
            </a:extLst>
          </p:cNvPr>
          <p:cNvSpPr/>
          <p:nvPr/>
        </p:nvSpPr>
        <p:spPr>
          <a:xfrm>
            <a:off x="529281" y="2951442"/>
            <a:ext cx="1705233" cy="393700"/>
          </a:xfrm>
          <a:prstGeom prst="wedgeRoundRectCallout">
            <a:avLst>
              <a:gd name="adj1" fmla="val 68297"/>
              <a:gd name="adj2" fmla="val -8187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ea typeface="微軟正黑體" panose="020B0604030504040204" pitchFamily="34" charset="-120"/>
              </a:rPr>
              <a:t>搜尋出商品編號</a:t>
            </a:r>
          </a:p>
        </p:txBody>
      </p:sp>
    </p:spTree>
    <p:extLst>
      <p:ext uri="{BB962C8B-B14F-4D97-AF65-F5344CB8AC3E}">
        <p14:creationId xmlns:p14="http://schemas.microsoft.com/office/powerpoint/2010/main" val="324821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89820FCE-4DE7-4214-9D15-17A38E86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5" y="656877"/>
            <a:ext cx="4341629" cy="223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FA55611B-421D-4720-A12E-96B0D2D7788D}"/>
              </a:ext>
            </a:extLst>
          </p:cNvPr>
          <p:cNvSpPr/>
          <p:nvPr/>
        </p:nvSpPr>
        <p:spPr>
          <a:xfrm>
            <a:off x="801666" y="1727113"/>
            <a:ext cx="3688915" cy="2379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B82D63AF-39EF-4E94-8712-AC0952BB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54" y="656877"/>
            <a:ext cx="7051601" cy="183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3233C5F0-FC1D-48E0-B8C0-C01189E0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5" y="3241109"/>
            <a:ext cx="3221497" cy="205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806E1770-F3F6-4FDE-ADCD-A21270B8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81" y="3241109"/>
            <a:ext cx="712767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D40B87-07C3-4CEB-9B67-78A05BDAC284}"/>
              </a:ext>
            </a:extLst>
          </p:cNvPr>
          <p:cNvSpPr/>
          <p:nvPr/>
        </p:nvSpPr>
        <p:spPr>
          <a:xfrm>
            <a:off x="908137" y="4070959"/>
            <a:ext cx="2511468" cy="35072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DC82C328-920F-46B0-A52E-C6F37DA3D70B}"/>
              </a:ext>
            </a:extLst>
          </p:cNvPr>
          <p:cNvCxnSpPr>
            <a:stCxn id="3" idx="1"/>
            <a:endCxn id="7" idx="1"/>
          </p:cNvCxnSpPr>
          <p:nvPr/>
        </p:nvCxnSpPr>
        <p:spPr>
          <a:xfrm rot="10800000" flipH="1" flipV="1">
            <a:off x="801665" y="1846110"/>
            <a:ext cx="106471" cy="2400213"/>
          </a:xfrm>
          <a:prstGeom prst="bentConnector3">
            <a:avLst>
              <a:gd name="adj1" fmla="val -60294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6D6354-3171-4299-9322-18FF7B168C2B}"/>
              </a:ext>
            </a:extLst>
          </p:cNvPr>
          <p:cNvSpPr/>
          <p:nvPr/>
        </p:nvSpPr>
        <p:spPr>
          <a:xfrm>
            <a:off x="5274818" y="1551748"/>
            <a:ext cx="6324283" cy="2206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287A7B4-6D1E-47AC-A2CB-EC304185DB93}"/>
              </a:ext>
            </a:extLst>
          </p:cNvPr>
          <p:cNvSpPr/>
          <p:nvPr/>
        </p:nvSpPr>
        <p:spPr>
          <a:xfrm>
            <a:off x="5268554" y="2177748"/>
            <a:ext cx="6324283" cy="2206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DA3E3A1-34CC-46F3-A1AB-9BDDB86CC682}"/>
              </a:ext>
            </a:extLst>
          </p:cNvPr>
          <p:cNvSpPr/>
          <p:nvPr/>
        </p:nvSpPr>
        <p:spPr>
          <a:xfrm>
            <a:off x="5066052" y="3662383"/>
            <a:ext cx="6526785" cy="2206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523CB13-BF32-4215-98BA-150882486073}"/>
              </a:ext>
            </a:extLst>
          </p:cNvPr>
          <p:cNvSpPr/>
          <p:nvPr/>
        </p:nvSpPr>
        <p:spPr>
          <a:xfrm>
            <a:off x="5066051" y="4520116"/>
            <a:ext cx="6526785" cy="2206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942C76A-9D1D-4999-9625-5E61502A2B25}"/>
              </a:ext>
            </a:extLst>
          </p:cNvPr>
          <p:cNvCxnSpPr>
            <a:stCxn id="7" idx="3"/>
          </p:cNvCxnSpPr>
          <p:nvPr/>
        </p:nvCxnSpPr>
        <p:spPr>
          <a:xfrm flipV="1">
            <a:off x="3419605" y="1662090"/>
            <a:ext cx="1848949" cy="25842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E7A92EF-E964-49E4-96D0-56274E6657E5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3419605" y="2288091"/>
            <a:ext cx="1848949" cy="1958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B0AD1F25-32FE-4E88-A3FD-B7CCE9C2F14C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 flipH="1">
            <a:off x="11592837" y="1662091"/>
            <a:ext cx="6264" cy="2110635"/>
          </a:xfrm>
          <a:prstGeom prst="bentConnector3">
            <a:avLst>
              <a:gd name="adj1" fmla="val -364942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AE65D6B1-5115-4DB0-A324-A2FABC1C3681}"/>
              </a:ext>
            </a:extLst>
          </p:cNvPr>
          <p:cNvCxnSpPr>
            <a:cxnSpLocks/>
            <a:stCxn id="12" idx="3"/>
            <a:endCxn id="14" idx="3"/>
          </p:cNvCxnSpPr>
          <p:nvPr/>
        </p:nvCxnSpPr>
        <p:spPr>
          <a:xfrm flipH="1">
            <a:off x="11592836" y="2288091"/>
            <a:ext cx="1" cy="2342368"/>
          </a:xfrm>
          <a:prstGeom prst="bentConnector3">
            <a:avLst>
              <a:gd name="adj1" fmla="val -22860000000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0A6BE33-0C9F-4963-A626-5D375BD5C1D8}"/>
              </a:ext>
            </a:extLst>
          </p:cNvPr>
          <p:cNvSpPr/>
          <p:nvPr/>
        </p:nvSpPr>
        <p:spPr>
          <a:xfrm>
            <a:off x="5066051" y="3662383"/>
            <a:ext cx="570656" cy="220685"/>
          </a:xfrm>
          <a:prstGeom prst="rect">
            <a:avLst/>
          </a:prstGeom>
          <a:solidFill>
            <a:srgbClr val="00B050">
              <a:alpha val="16863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CB363-E6F8-4B37-A077-BEA39CBE0359}"/>
              </a:ext>
            </a:extLst>
          </p:cNvPr>
          <p:cNvSpPr/>
          <p:nvPr/>
        </p:nvSpPr>
        <p:spPr>
          <a:xfrm>
            <a:off x="6414687" y="3675352"/>
            <a:ext cx="508761" cy="220685"/>
          </a:xfrm>
          <a:prstGeom prst="rect">
            <a:avLst/>
          </a:prstGeom>
          <a:solidFill>
            <a:srgbClr val="00B050">
              <a:alpha val="16863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DB2FE9-FC53-4B76-ABF9-854CBC3DEA5D}"/>
              </a:ext>
            </a:extLst>
          </p:cNvPr>
          <p:cNvSpPr/>
          <p:nvPr/>
        </p:nvSpPr>
        <p:spPr>
          <a:xfrm>
            <a:off x="5066051" y="4520115"/>
            <a:ext cx="570656" cy="220685"/>
          </a:xfrm>
          <a:prstGeom prst="rect">
            <a:avLst/>
          </a:prstGeom>
          <a:solidFill>
            <a:srgbClr val="00B050">
              <a:alpha val="16863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D6749-15CB-487F-9708-7DD55038FB64}"/>
              </a:ext>
            </a:extLst>
          </p:cNvPr>
          <p:cNvSpPr/>
          <p:nvPr/>
        </p:nvSpPr>
        <p:spPr>
          <a:xfrm>
            <a:off x="6414687" y="4546054"/>
            <a:ext cx="510018" cy="220685"/>
          </a:xfrm>
          <a:prstGeom prst="rect">
            <a:avLst/>
          </a:prstGeom>
          <a:solidFill>
            <a:srgbClr val="00B050">
              <a:alpha val="16863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983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54E3C-2F8B-474B-8DD7-7EF6E1A8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範例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6113A-5C25-49AF-BFC8-4FF29A02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列出所有瀏覽過或購買過「系統分析理論與實務」 的會員之會員編號和會員姓名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這些會員包括：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「系統分析理論與實務」 的會員，</a:t>
            </a:r>
            <a:r>
              <a:rPr lang="zh-TW" altLang="en-US" sz="24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購買過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「系統分析理論與實務」 的會員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 (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sz="24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商品名稱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定價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category)</a:t>
            </a:r>
          </a:p>
          <a:p>
            <a:pPr lvl="1">
              <a:lnSpc>
                <a:spcPct val="12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Browse(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瀏覽時間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browserTime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>
              <a:lnSpc>
                <a:spcPct val="12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Record (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en-US" altLang="zh-TW" sz="24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商品編號</a:t>
            </a:r>
            <a:r>
              <a:rPr lang="en-US" altLang="zh-TW" sz="24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交易數量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amount,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salePrice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) </a:t>
            </a:r>
          </a:p>
          <a:p>
            <a:pPr lvl="1">
              <a:lnSpc>
                <a:spcPct val="12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(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en-US" altLang="zh-TW" sz="24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交易方式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method, …..)</a:t>
            </a:r>
          </a:p>
          <a:p>
            <a:pPr lvl="1">
              <a:lnSpc>
                <a:spcPct val="12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Member  (</a:t>
            </a:r>
            <a:r>
              <a:rPr lang="zh-TW" altLang="en-US" sz="2400" u="sng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</a:t>
            </a:r>
            <a:r>
              <a:rPr lang="en-US" altLang="zh-TW" sz="2400" u="sng" dirty="0" err="1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u="sng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24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  <a:r>
              <a:rPr lang="en-US" altLang="zh-TW" sz="2400" dirty="0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pId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……) 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BBC54A-1F43-4CC8-96C2-F142A51C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82FC5F5-74CF-4D0C-83FE-7144AD40229F}"/>
              </a:ext>
            </a:extLst>
          </p:cNvPr>
          <p:cNvSpPr txBox="1"/>
          <p:nvPr/>
        </p:nvSpPr>
        <p:spPr>
          <a:xfrm>
            <a:off x="4340269" y="181627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系統分析理論與實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90127C-1401-4B60-AAF6-F5DF5D9AC041}"/>
              </a:ext>
            </a:extLst>
          </p:cNvPr>
          <p:cNvCxnSpPr/>
          <p:nvPr/>
        </p:nvCxnSpPr>
        <p:spPr>
          <a:xfrm>
            <a:off x="4221271" y="2511468"/>
            <a:ext cx="3526077" cy="4885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FC36484-4C65-4C7B-9D73-EFD64FA758E4}"/>
              </a:ext>
            </a:extLst>
          </p:cNvPr>
          <p:cNvCxnSpPr/>
          <p:nvPr/>
        </p:nvCxnSpPr>
        <p:spPr>
          <a:xfrm>
            <a:off x="3807912" y="2523995"/>
            <a:ext cx="1302707" cy="13402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4B9CCE6-4A2F-4595-B4AF-5A1285B602FE}"/>
              </a:ext>
            </a:extLst>
          </p:cNvPr>
          <p:cNvCxnSpPr/>
          <p:nvPr/>
        </p:nvCxnSpPr>
        <p:spPr>
          <a:xfrm>
            <a:off x="3682652" y="4240060"/>
            <a:ext cx="225469" cy="4947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00AD890-1985-42C3-8B1F-0C272B620A71}"/>
              </a:ext>
            </a:extLst>
          </p:cNvPr>
          <p:cNvCxnSpPr/>
          <p:nvPr/>
        </p:nvCxnSpPr>
        <p:spPr>
          <a:xfrm flipH="1">
            <a:off x="4221271" y="5022937"/>
            <a:ext cx="1496861" cy="5887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339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6567A-FB35-4E33-88DB-A4877905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範例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00D32D-0AC8-4D03-89C4-883C145D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列出所有瀏覽過或購買過「系統分析理論與實務」 的會員之會員編號和會員姓名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這些會員包括：瀏覽過「系統分析理論與實務」 的會員，以及購買過「系統分析理論與實務」 的會員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824DDD-E9FA-40EF-821E-92C22162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3149600"/>
            <a:ext cx="7324725" cy="33432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F8725-302E-4B4A-BB6C-A42E949C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96637D-1283-4F5F-ABF5-6DC39FB550A1}"/>
              </a:ext>
            </a:extLst>
          </p:cNvPr>
          <p:cNvSpPr txBox="1"/>
          <p:nvPr/>
        </p:nvSpPr>
        <p:spPr>
          <a:xfrm>
            <a:off x="838199" y="510695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找出商品編號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24CA8A7-5E69-4A1E-A71D-A8352343918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253971" y="5106958"/>
            <a:ext cx="427446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3D9BB9-1915-4D73-A578-DEE1B07D9BCD}"/>
              </a:ext>
            </a:extLst>
          </p:cNvPr>
          <p:cNvSpPr txBox="1"/>
          <p:nvPr/>
        </p:nvSpPr>
        <p:spPr>
          <a:xfrm>
            <a:off x="3921211" y="368685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找出瀏覽會員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20DD5-019F-4A6D-9BA6-183C0C14CC7D}"/>
              </a:ext>
            </a:extLst>
          </p:cNvPr>
          <p:cNvSpPr txBox="1"/>
          <p:nvPr/>
        </p:nvSpPr>
        <p:spPr>
          <a:xfrm>
            <a:off x="3853033" y="58438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找出交易紀錄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C4F1A8-8113-4BFE-9115-2E2C60C7CE95}"/>
              </a:ext>
            </a:extLst>
          </p:cNvPr>
          <p:cNvSpPr txBox="1"/>
          <p:nvPr/>
        </p:nvSpPr>
        <p:spPr>
          <a:xfrm>
            <a:off x="7094622" y="502231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找出交易會員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CF6A83-57F7-41D7-B438-F9DBE66C80B1}"/>
              </a:ext>
            </a:extLst>
          </p:cNvPr>
          <p:cNvSpPr txBox="1"/>
          <p:nvPr/>
        </p:nvSpPr>
        <p:spPr>
          <a:xfrm>
            <a:off x="8947883" y="272227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找出瀏覽或交易</a:t>
            </a:r>
            <a:endParaRPr lang="en-US" altLang="zh-TW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會員編號及姓名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C0F600A-9A05-4C62-9AC3-3A012374395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758362" y="3429000"/>
            <a:ext cx="269146" cy="139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860A7B4-51FB-4635-988E-6307AD0FD6F9}"/>
              </a:ext>
            </a:extLst>
          </p:cNvPr>
          <p:cNvCxnSpPr/>
          <p:nvPr/>
        </p:nvCxnSpPr>
        <p:spPr>
          <a:xfrm flipV="1">
            <a:off x="7265773" y="3014662"/>
            <a:ext cx="1581665" cy="47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98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2B4EC-7E87-4CB2-8F88-B88E0D94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運作邏輯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6B117E-67D8-45A2-853E-63A5952AF84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074063"/>
            <a:ext cx="10515600" cy="409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800">
                <a:solidFill>
                  <a:schemeClr val="tx1"/>
                </a:solidFill>
              </a:rPr>
              <a:t>找出商品編號</a:t>
            </a:r>
            <a:endParaRPr lang="en-US" altLang="zh-TW" sz="2800">
              <a:solidFill>
                <a:schemeClr val="tx1"/>
              </a:solidFill>
            </a:endParaRPr>
          </a:p>
          <a:p>
            <a:r>
              <a:rPr lang="en-US" altLang="zh-TW" sz="2800">
                <a:solidFill>
                  <a:srgbClr val="00B050"/>
                </a:solidFill>
              </a:rPr>
              <a:t>Temp</a:t>
            </a:r>
            <a:r>
              <a:rPr lang="en-US" altLang="zh-TW" sz="2800" dirty="0" err="1">
                <a:solidFill>
                  <a:srgbClr val="00B050"/>
                </a:solidFill>
              </a:rPr>
              <a:t>_book</a:t>
            </a:r>
            <a:r>
              <a:rPr lang="en-US" altLang="zh-TW" sz="2800" dirty="0">
                <a:solidFill>
                  <a:srgbClr val="00B050"/>
                </a:solidFill>
              </a:rPr>
              <a:t> </a:t>
            </a:r>
            <a:r>
              <a:rPr lang="en-US" altLang="zh-TW" sz="2800" dirty="0"/>
              <a:t>= </a:t>
            </a:r>
            <a:r>
              <a:rPr lang="el-GR" altLang="zh-TW" sz="2800" dirty="0">
                <a:solidFill>
                  <a:srgbClr val="C00000"/>
                </a:solidFill>
              </a:rPr>
              <a:t>π</a:t>
            </a:r>
            <a:r>
              <a:rPr lang="en-US" altLang="zh-TW" sz="2800" dirty="0"/>
              <a:t> </a:t>
            </a:r>
            <a:r>
              <a:rPr lang="en-US" altLang="zh-TW" sz="2800" baseline="-25000" dirty="0" err="1"/>
              <a:t>pNo</a:t>
            </a:r>
            <a:r>
              <a:rPr lang="en-US" altLang="zh-TW" sz="2800" dirty="0"/>
              <a:t>(</a:t>
            </a:r>
            <a:r>
              <a:rPr lang="el-GR" altLang="zh-TW" sz="2800" dirty="0">
                <a:solidFill>
                  <a:srgbClr val="C00000"/>
                </a:solidFill>
              </a:rPr>
              <a:t>σ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en-US" altLang="zh-TW" sz="2800" baseline="-25000" dirty="0" err="1"/>
              <a:t>pName</a:t>
            </a:r>
            <a:r>
              <a:rPr lang="en-US" altLang="zh-TW" sz="2800" baseline="-25000" dirty="0"/>
              <a:t> = ‘</a:t>
            </a:r>
            <a:r>
              <a:rPr lang="zh-TW" altLang="en-US" sz="2800" baseline="-25000" dirty="0"/>
              <a:t>系統分析理論與實務’ </a:t>
            </a:r>
            <a:r>
              <a:rPr lang="en-US" altLang="zh-TW" sz="2800" dirty="0"/>
              <a:t>(Product))</a:t>
            </a:r>
          </a:p>
          <a:p>
            <a:pPr marL="0" indent="0">
              <a:buNone/>
            </a:pPr>
            <a:r>
              <a:rPr lang="zh-TW" altLang="en-US" sz="2800">
                <a:solidFill>
                  <a:schemeClr val="tx1"/>
                </a:solidFill>
              </a:rPr>
              <a:t>依據商品編號找出瀏覽的會員</a:t>
            </a:r>
            <a:endParaRPr lang="en-US" altLang="zh-TW" sz="2800">
              <a:solidFill>
                <a:schemeClr val="tx1"/>
              </a:solidFill>
            </a:endParaRPr>
          </a:p>
          <a:p>
            <a:r>
              <a:rPr lang="en-US" altLang="zh-TW" sz="2800">
                <a:solidFill>
                  <a:srgbClr val="00B0F0"/>
                </a:solidFill>
              </a:rPr>
              <a:t>Browse</a:t>
            </a:r>
            <a:r>
              <a:rPr lang="en-US" altLang="zh-TW" sz="2800" dirty="0" err="1">
                <a:solidFill>
                  <a:srgbClr val="00B0F0"/>
                </a:solidFill>
              </a:rPr>
              <a:t>_member</a:t>
            </a:r>
            <a:r>
              <a:rPr lang="en-US" altLang="zh-TW" sz="2800" dirty="0">
                <a:solidFill>
                  <a:srgbClr val="00B0F0"/>
                </a:solidFill>
              </a:rPr>
              <a:t> </a:t>
            </a:r>
            <a:r>
              <a:rPr lang="en-US" altLang="zh-TW" sz="2800" dirty="0"/>
              <a:t>= </a:t>
            </a:r>
            <a:r>
              <a:rPr lang="el-GR" altLang="zh-TW" sz="2800" dirty="0">
                <a:solidFill>
                  <a:srgbClr val="C00000"/>
                </a:solidFill>
              </a:rPr>
              <a:t>π</a:t>
            </a:r>
            <a:r>
              <a:rPr lang="en-US" altLang="zh-TW" sz="2800" dirty="0"/>
              <a:t> </a:t>
            </a:r>
            <a:r>
              <a:rPr lang="en-US" altLang="zh-TW" sz="2800" baseline="-25000" dirty="0" err="1"/>
              <a:t>mId</a:t>
            </a:r>
            <a:r>
              <a:rPr lang="en-US" altLang="zh-TW" sz="2800" dirty="0"/>
              <a:t>(</a:t>
            </a:r>
            <a:r>
              <a:rPr lang="en-US" altLang="zh-TW" sz="2800" dirty="0" err="1">
                <a:solidFill>
                  <a:srgbClr val="00B050"/>
                </a:solidFill>
              </a:rPr>
              <a:t>Temp_book</a:t>
            </a:r>
            <a:r>
              <a:rPr lang="en-US" altLang="zh-TW" sz="2800" dirty="0">
                <a:solidFill>
                  <a:srgbClr val="00B05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*</a:t>
            </a:r>
            <a:r>
              <a:rPr lang="en-US" altLang="zh-TW" sz="2800" dirty="0"/>
              <a:t> </a:t>
            </a:r>
            <a:r>
              <a:rPr lang="en-US" altLang="zh-TW" sz="2800"/>
              <a:t>Browse)</a:t>
            </a:r>
          </a:p>
          <a:p>
            <a:pPr marL="0" indent="0">
              <a:buNone/>
            </a:pPr>
            <a:r>
              <a:rPr lang="zh-TW" altLang="en-US" sz="2800">
                <a:solidFill>
                  <a:schemeClr val="tx1"/>
                </a:solidFill>
              </a:rPr>
              <a:t>依據商品編號找出交易的會員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 err="1">
                <a:solidFill>
                  <a:schemeClr val="accent2">
                    <a:lumMod val="75000"/>
                  </a:schemeClr>
                </a:solidFill>
              </a:rPr>
              <a:t>Trans_member</a:t>
            </a:r>
            <a:r>
              <a:rPr lang="en-US" altLang="zh-TW" sz="2800" dirty="0"/>
              <a:t>(</a:t>
            </a:r>
            <a:r>
              <a:rPr lang="en-US" altLang="zh-TW" sz="2800" dirty="0" err="1"/>
              <a:t>mId</a:t>
            </a:r>
            <a:r>
              <a:rPr lang="en-US" altLang="zh-TW" sz="2800" dirty="0"/>
              <a:t>) = </a:t>
            </a:r>
            <a:r>
              <a:rPr lang="el-GR" altLang="zh-TW" sz="2800" dirty="0">
                <a:solidFill>
                  <a:srgbClr val="C00000"/>
                </a:solidFill>
              </a:rPr>
              <a:t>π </a:t>
            </a:r>
            <a:r>
              <a:rPr lang="en-US" altLang="zh-TW" sz="2800" baseline="-25000" dirty="0" err="1"/>
              <a:t>transMid</a:t>
            </a:r>
            <a:r>
              <a:rPr lang="en-US" altLang="zh-TW" sz="2800" dirty="0"/>
              <a:t>(</a:t>
            </a:r>
            <a:r>
              <a:rPr lang="en-US" altLang="zh-TW" sz="2800" dirty="0" err="1">
                <a:solidFill>
                  <a:srgbClr val="00B050"/>
                </a:solidFill>
              </a:rPr>
              <a:t>Temp_book</a:t>
            </a:r>
            <a:r>
              <a:rPr lang="en-US" altLang="zh-TW" sz="2800" dirty="0">
                <a:solidFill>
                  <a:srgbClr val="00B050"/>
                </a:solidFill>
              </a:rPr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*</a:t>
            </a:r>
            <a:r>
              <a:rPr lang="en-US" altLang="zh-TW" sz="2800" dirty="0"/>
              <a:t> Record </a:t>
            </a:r>
            <a:r>
              <a:rPr lang="en-US" altLang="zh-TW" sz="2800" dirty="0">
                <a:solidFill>
                  <a:srgbClr val="C00000"/>
                </a:solidFill>
              </a:rPr>
              <a:t>*</a:t>
            </a:r>
            <a:r>
              <a:rPr lang="en-US" altLang="zh-TW" sz="2800" dirty="0"/>
              <a:t> Transaction</a:t>
            </a:r>
            <a:r>
              <a:rPr lang="en-US" altLang="zh-TW" sz="2800"/>
              <a:t>) </a:t>
            </a:r>
          </a:p>
          <a:p>
            <a:pPr marL="0" indent="0">
              <a:buNone/>
            </a:pPr>
            <a:r>
              <a:rPr lang="zh-TW" altLang="en-US" sz="2800">
                <a:solidFill>
                  <a:schemeClr val="tx1"/>
                </a:solidFill>
              </a:rPr>
              <a:t>找出瀏覽或交易會員的的編號與姓名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/>
              <a:t>Result = </a:t>
            </a:r>
            <a:r>
              <a:rPr lang="el-GR" altLang="zh-TW" sz="2800" dirty="0">
                <a:solidFill>
                  <a:srgbClr val="C00000"/>
                </a:solidFill>
              </a:rPr>
              <a:t>π</a:t>
            </a:r>
            <a:r>
              <a:rPr lang="en-US" altLang="zh-TW" sz="2800" dirty="0"/>
              <a:t> </a:t>
            </a:r>
            <a:r>
              <a:rPr lang="en-US" altLang="zh-TW" sz="2800" baseline="-25000" dirty="0" err="1"/>
              <a:t>mId</a:t>
            </a:r>
            <a:r>
              <a:rPr lang="en-US" altLang="zh-TW" sz="2800" baseline="-25000" dirty="0"/>
              <a:t>, name</a:t>
            </a:r>
            <a:r>
              <a:rPr lang="en-US" altLang="zh-TW" sz="2800" dirty="0"/>
              <a:t>((</a:t>
            </a:r>
            <a:r>
              <a:rPr lang="en-US" altLang="zh-TW" sz="2800" dirty="0" err="1">
                <a:solidFill>
                  <a:srgbClr val="00B0F0"/>
                </a:solidFill>
              </a:rPr>
              <a:t>Browse_member</a:t>
            </a:r>
            <a:r>
              <a:rPr lang="en-US" altLang="zh-TW" sz="2800" dirty="0">
                <a:solidFill>
                  <a:srgbClr val="00B0F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U</a:t>
            </a:r>
            <a:r>
              <a:rPr lang="en-US" altLang="zh-TW" sz="2800" dirty="0"/>
              <a:t> </a:t>
            </a:r>
            <a:r>
              <a:rPr lang="en-US" altLang="zh-TW" sz="2800" dirty="0" err="1">
                <a:solidFill>
                  <a:schemeClr val="accent2">
                    <a:lumMod val="75000"/>
                  </a:schemeClr>
                </a:solidFill>
              </a:rPr>
              <a:t>Trans_member</a:t>
            </a:r>
            <a:r>
              <a:rPr lang="en-US" altLang="zh-TW" sz="2800" dirty="0"/>
              <a:t>)</a:t>
            </a:r>
            <a:r>
              <a:rPr lang="en-US" altLang="zh-TW" sz="2800" dirty="0">
                <a:solidFill>
                  <a:srgbClr val="C00000"/>
                </a:solidFill>
              </a:rPr>
              <a:t>*</a:t>
            </a:r>
            <a:r>
              <a:rPr lang="en-US" altLang="zh-TW" sz="2800" dirty="0"/>
              <a:t>Member)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83E741-626B-4FCD-93B4-6F084B34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037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1E711C-4EEE-480B-A734-ABA4653A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77" y="2223572"/>
            <a:ext cx="3362794" cy="21434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4515FE-13B9-43E4-9B98-EF9AAE06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24" y="5466869"/>
            <a:ext cx="3400900" cy="11336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5DAB88-5809-4B99-920F-B33A10670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81" y="5647868"/>
            <a:ext cx="3400900" cy="77163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44C2D8-7D90-4505-A33C-0E8FC1F97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966" y="2423625"/>
            <a:ext cx="3343742" cy="1743318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59646F3-2BA9-4D72-8CFA-17152A7A41B7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4774871" y="3295284"/>
            <a:ext cx="280809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43AC3E8-033A-4588-8DD4-9EC38A99380B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93474" y="4366996"/>
            <a:ext cx="0" cy="109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1E32B88-94C8-4231-81AF-70345A262EFF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793924" y="6033684"/>
            <a:ext cx="1384994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FBBF4549-BDC8-474F-A3B8-E36DAD5B3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93" y="21391"/>
            <a:ext cx="4344006" cy="1381318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C480EE6-3CCC-4F4D-9B24-A710EB4FA5C6}"/>
              </a:ext>
            </a:extLst>
          </p:cNvPr>
          <p:cNvCxnSpPr>
            <a:endCxn id="5" idx="0"/>
          </p:cNvCxnSpPr>
          <p:nvPr/>
        </p:nvCxnSpPr>
        <p:spPr>
          <a:xfrm>
            <a:off x="1995055" y="1151906"/>
            <a:ext cx="1098419" cy="10716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E23A8F9-A0CE-4C30-956F-DA37C1DD2FB1}"/>
              </a:ext>
            </a:extLst>
          </p:cNvPr>
          <p:cNvCxnSpPr>
            <a:endCxn id="5" idx="0"/>
          </p:cNvCxnSpPr>
          <p:nvPr/>
        </p:nvCxnSpPr>
        <p:spPr>
          <a:xfrm flipH="1">
            <a:off x="3093474" y="1391131"/>
            <a:ext cx="1383523" cy="832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743DDB6-1FC2-4BD1-9C91-4A1FE71DA7C1}"/>
              </a:ext>
            </a:extLst>
          </p:cNvPr>
          <p:cNvSpPr txBox="1"/>
          <p:nvPr/>
        </p:nvSpPr>
        <p:spPr>
          <a:xfrm>
            <a:off x="2544264" y="1363129"/>
            <a:ext cx="1543792" cy="36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附加資料表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83D67F-D6FA-4BA0-96F8-6F3A808F7CFD}"/>
              </a:ext>
            </a:extLst>
          </p:cNvPr>
          <p:cNvSpPr txBox="1"/>
          <p:nvPr/>
        </p:nvSpPr>
        <p:spPr>
          <a:xfrm>
            <a:off x="5486421" y="2711609"/>
            <a:ext cx="22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資料表聯集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26891B9-491E-46CE-83B2-41FE9B4FD081}"/>
              </a:ext>
            </a:extLst>
          </p:cNvPr>
          <p:cNvSpPr txBox="1"/>
          <p:nvPr/>
        </p:nvSpPr>
        <p:spPr>
          <a:xfrm>
            <a:off x="3161412" y="4538013"/>
            <a:ext cx="156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資料表交集</a:t>
            </a:r>
            <a:endParaRPr lang="en-US" altLang="zh-TW" b="1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保留重複項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D03447-D641-4E70-A6B0-F48FB30331F3}"/>
              </a:ext>
            </a:extLst>
          </p:cNvPr>
          <p:cNvSpPr txBox="1"/>
          <p:nvPr/>
        </p:nvSpPr>
        <p:spPr>
          <a:xfrm>
            <a:off x="4840090" y="55654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移除重複項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E3C8ABC-27DA-477C-A661-B75FCCE3F607}"/>
              </a:ext>
            </a:extLst>
          </p:cNvPr>
          <p:cNvSpPr txBox="1"/>
          <p:nvPr/>
        </p:nvSpPr>
        <p:spPr>
          <a:xfrm>
            <a:off x="6614577" y="477369"/>
            <a:ext cx="499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資料表交集與聯集操作</a:t>
            </a:r>
          </a:p>
        </p:txBody>
      </p:sp>
    </p:spTree>
    <p:extLst>
      <p:ext uri="{BB962C8B-B14F-4D97-AF65-F5344CB8AC3E}">
        <p14:creationId xmlns:p14="http://schemas.microsoft.com/office/powerpoint/2010/main" val="126283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4AE73-D40C-49AE-986F-0949BE28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>
                <a:latin typeface="微軟正黑體" pitchFamily="34" charset="-120"/>
              </a:rPr>
              <a:t>SELECT</a:t>
            </a:r>
            <a:r>
              <a:rPr lang="zh-TW" altLang="en-US" spc="600" dirty="0">
                <a:latin typeface="微軟正黑體" pitchFamily="34" charset="-120"/>
              </a:rPr>
              <a:t>運算子，</a:t>
            </a:r>
            <a:r>
              <a:rPr lang="zh-TW" altLang="en-US" spc="600" dirty="0">
                <a:latin typeface="微軟正黑體" pitchFamily="34" charset="-120"/>
                <a:sym typeface="Symbol" pitchFamily="18" charset="2"/>
              </a:rPr>
              <a:t></a:t>
            </a:r>
            <a:r>
              <a:rPr lang="en-US" altLang="zh-TW" spc="600" dirty="0">
                <a:latin typeface="微軟正黑體" pitchFamily="34" charset="-120"/>
                <a:sym typeface="Symbol" pitchFamily="18" charset="2"/>
              </a:rPr>
              <a:t>(sigma)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46AE55-BCC4-472C-B9FC-925FFFE74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從一個關聯的序列值中選出滿足某個條件的一些序列值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Result = </a:t>
            </a:r>
            <a:r>
              <a:rPr lang="en-US" altLang="zh-TW" dirty="0">
                <a:latin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&lt;</a:t>
            </a:r>
            <a:r>
              <a:rPr lang="zh-TW" altLang="en-US" baseline="-25000" dirty="0">
                <a:latin typeface="微軟正黑體" panose="020B0604030504040204" pitchFamily="34" charset="-120"/>
              </a:rPr>
              <a:t>選擇條件</a:t>
            </a:r>
            <a:r>
              <a:rPr lang="en-US" altLang="zh-TW" baseline="-25000" dirty="0">
                <a:latin typeface="微軟正黑體" panose="020B0604030504040204" pitchFamily="34" charset="-120"/>
              </a:rPr>
              <a:t>&gt;</a:t>
            </a:r>
            <a:r>
              <a:rPr lang="en-US" altLang="zh-TW" dirty="0">
                <a:latin typeface="微軟正黑體" panose="020B0604030504040204" pitchFamily="34" charset="-120"/>
              </a:rPr>
              <a:t> (R) </a:t>
            </a:r>
          </a:p>
          <a:p>
            <a:pPr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200" dirty="0">
                <a:latin typeface="微軟正黑體" panose="020B0604030504040204" pitchFamily="34" charset="-120"/>
              </a:rPr>
              <a:t>Result</a:t>
            </a:r>
            <a:r>
              <a:rPr lang="zh-TW" altLang="en-US" sz="2200" dirty="0">
                <a:latin typeface="微軟正黑體" panose="020B0604030504040204" pitchFamily="34" charset="-120"/>
              </a:rPr>
              <a:t>為</a:t>
            </a:r>
            <a:r>
              <a:rPr lang="zh-TW" altLang="en-US" sz="2200">
                <a:latin typeface="微軟正黑體" panose="020B0604030504040204" pitchFamily="34" charset="-120"/>
              </a:rPr>
              <a:t>一個關聯</a:t>
            </a:r>
            <a:r>
              <a:rPr lang="en-US" altLang="zh-TW" sz="2200">
                <a:latin typeface="微軟正黑體" panose="020B0604030504040204" pitchFamily="34" charset="-120"/>
              </a:rPr>
              <a:t>(</a:t>
            </a:r>
            <a:r>
              <a:rPr lang="zh-TW" altLang="en-US" sz="2200">
                <a:latin typeface="微軟正黑體" panose="020B0604030504040204" pitchFamily="34" charset="-120"/>
              </a:rPr>
              <a:t>資料表</a:t>
            </a:r>
            <a:r>
              <a:rPr lang="en-US" altLang="zh-TW" sz="2200">
                <a:latin typeface="微軟正黑體" panose="020B0604030504040204" pitchFamily="34" charset="-120"/>
              </a:rPr>
              <a:t>)</a:t>
            </a:r>
            <a:r>
              <a:rPr lang="zh-TW" altLang="en-US" sz="2200">
                <a:latin typeface="微軟正黑體" panose="020B0604030504040204" pitchFamily="34" charset="-120"/>
              </a:rPr>
              <a:t>，屬性欄位與</a:t>
            </a:r>
            <a:r>
              <a:rPr lang="en-US" altLang="zh-TW" sz="2200">
                <a:latin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</a:rPr>
              <a:t>的</a:t>
            </a:r>
            <a:r>
              <a:rPr lang="zh-TW" altLang="en-US" sz="2200">
                <a:latin typeface="微軟正黑體" panose="020B0604030504040204" pitchFamily="34" charset="-120"/>
              </a:rPr>
              <a:t>屬性欄位相同</a:t>
            </a:r>
            <a:endParaRPr lang="zh-TW" altLang="en-US" sz="2200" dirty="0">
              <a:latin typeface="微軟正黑體" panose="020B0604030504040204" pitchFamily="34" charset="-120"/>
            </a:endParaRPr>
          </a:p>
          <a:p>
            <a:pPr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200" dirty="0">
                <a:latin typeface="微軟正黑體" panose="020B0604030504040204" pitchFamily="34" charset="-120"/>
              </a:rPr>
              <a:t>序列值為滿足</a:t>
            </a:r>
            <a:r>
              <a:rPr lang="en-US" altLang="zh-TW" sz="2200" dirty="0">
                <a:latin typeface="微軟正黑體" panose="020B0604030504040204" pitchFamily="34" charset="-120"/>
              </a:rPr>
              <a:t>&lt;</a:t>
            </a:r>
            <a:r>
              <a:rPr lang="zh-TW" altLang="en-US" sz="2200" dirty="0">
                <a:latin typeface="微軟正黑體" panose="020B0604030504040204" pitchFamily="34" charset="-120"/>
              </a:rPr>
              <a:t>選擇條件</a:t>
            </a:r>
            <a:r>
              <a:rPr lang="en-US" altLang="zh-TW" sz="2200" dirty="0">
                <a:latin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</a:rPr>
              <a:t>的</a:t>
            </a:r>
            <a:r>
              <a:rPr lang="en-US" altLang="zh-TW" sz="2200" dirty="0">
                <a:latin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</a:rPr>
              <a:t>的序列值</a:t>
            </a: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D7DF7-C9A4-4487-8F75-A18E5D43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CF406E-0974-4ACB-92E8-2D4F608CC55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322763"/>
          <a:ext cx="21702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14">
                  <a:extLst>
                    <a:ext uri="{9D8B030D-6E8A-4147-A177-3AD203B41FA5}">
                      <a16:colId xmlns:a16="http://schemas.microsoft.com/office/drawing/2014/main" val="277746533"/>
                    </a:ext>
                  </a:extLst>
                </a:gridCol>
                <a:gridCol w="723414">
                  <a:extLst>
                    <a:ext uri="{9D8B030D-6E8A-4147-A177-3AD203B41FA5}">
                      <a16:colId xmlns:a16="http://schemas.microsoft.com/office/drawing/2014/main" val="3034039650"/>
                    </a:ext>
                  </a:extLst>
                </a:gridCol>
                <a:gridCol w="723414">
                  <a:extLst>
                    <a:ext uri="{9D8B030D-6E8A-4147-A177-3AD203B41FA5}">
                      <a16:colId xmlns:a16="http://schemas.microsoft.com/office/drawing/2014/main" val="3926807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22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09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79821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FE8303C1-E627-4C5A-B0A2-F2BD5B4F981E}"/>
              </a:ext>
            </a:extLst>
          </p:cNvPr>
          <p:cNvSpPr txBox="1"/>
          <p:nvPr/>
        </p:nvSpPr>
        <p:spPr>
          <a:xfrm>
            <a:off x="1388384" y="3952677"/>
            <a:ext cx="106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ex_table</a:t>
            </a:r>
            <a:endParaRPr lang="zh-TW" altLang="en-US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6C2F3B8-E0E4-436C-BA42-2914DAB83ABE}"/>
              </a:ext>
            </a:extLst>
          </p:cNvPr>
          <p:cNvGraphicFramePr>
            <a:graphicFrameLocks noGrp="1"/>
          </p:cNvGraphicFramePr>
          <p:nvPr/>
        </p:nvGraphicFramePr>
        <p:xfrm>
          <a:off x="3789169" y="4641612"/>
          <a:ext cx="249253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0844">
                  <a:extLst>
                    <a:ext uri="{9D8B030D-6E8A-4147-A177-3AD203B41FA5}">
                      <a16:colId xmlns:a16="http://schemas.microsoft.com/office/drawing/2014/main" val="1273510014"/>
                    </a:ext>
                  </a:extLst>
                </a:gridCol>
                <a:gridCol w="830844">
                  <a:extLst>
                    <a:ext uri="{9D8B030D-6E8A-4147-A177-3AD203B41FA5}">
                      <a16:colId xmlns:a16="http://schemas.microsoft.com/office/drawing/2014/main" val="158241382"/>
                    </a:ext>
                  </a:extLst>
                </a:gridCol>
                <a:gridCol w="830844">
                  <a:extLst>
                    <a:ext uri="{9D8B030D-6E8A-4147-A177-3AD203B41FA5}">
                      <a16:colId xmlns:a16="http://schemas.microsoft.com/office/drawing/2014/main" val="51363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3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50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8065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61B791A-0089-4F2F-ABF1-0E2F8F6D91BC}"/>
              </a:ext>
            </a:extLst>
          </p:cNvPr>
          <p:cNvGraphicFramePr>
            <a:graphicFrameLocks noGrp="1"/>
          </p:cNvGraphicFramePr>
          <p:nvPr/>
        </p:nvGraphicFramePr>
        <p:xfrm>
          <a:off x="7111423" y="4642366"/>
          <a:ext cx="249253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0844">
                  <a:extLst>
                    <a:ext uri="{9D8B030D-6E8A-4147-A177-3AD203B41FA5}">
                      <a16:colId xmlns:a16="http://schemas.microsoft.com/office/drawing/2014/main" val="4126045226"/>
                    </a:ext>
                  </a:extLst>
                </a:gridCol>
                <a:gridCol w="830844">
                  <a:extLst>
                    <a:ext uri="{9D8B030D-6E8A-4147-A177-3AD203B41FA5}">
                      <a16:colId xmlns:a16="http://schemas.microsoft.com/office/drawing/2014/main" val="1324194597"/>
                    </a:ext>
                  </a:extLst>
                </a:gridCol>
                <a:gridCol w="830844">
                  <a:extLst>
                    <a:ext uri="{9D8B030D-6E8A-4147-A177-3AD203B41FA5}">
                      <a16:colId xmlns:a16="http://schemas.microsoft.com/office/drawing/2014/main" val="242131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7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089559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7EFB3C-A046-4643-9A32-0071693F9AE0}"/>
              </a:ext>
            </a:extLst>
          </p:cNvPr>
          <p:cNvSpPr txBox="1"/>
          <p:nvPr/>
        </p:nvSpPr>
        <p:spPr>
          <a:xfrm>
            <a:off x="3715739" y="4137343"/>
            <a:ext cx="272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</a:rPr>
              <a:t>Result</a:t>
            </a:r>
            <a:r>
              <a:rPr lang="en-US" altLang="zh-TW" sz="1800" dirty="0">
                <a:latin typeface="微軟正黑體" panose="020B0604030504040204" pitchFamily="34" charset="-120"/>
              </a:rPr>
              <a:t> = </a:t>
            </a:r>
            <a:r>
              <a:rPr lang="en-US" altLang="zh-TW" sz="1800" dirty="0">
                <a:latin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1800" b="1" baseline="-25000" dirty="0">
                <a:solidFill>
                  <a:srgbClr val="FF0000"/>
                </a:solidFill>
                <a:latin typeface="微軟正黑體" panose="020B0604030504040204" pitchFamily="34" charset="-120"/>
                <a:sym typeface="Symbol" pitchFamily="18" charset="2"/>
              </a:rPr>
              <a:t>c</a:t>
            </a:r>
            <a:r>
              <a:rPr lang="en-US" altLang="zh-TW" sz="1800" b="1" baseline="-25000" dirty="0">
                <a:solidFill>
                  <a:srgbClr val="FF0000"/>
                </a:solidFill>
                <a:latin typeface="微軟正黑體" panose="020B0604030504040204" pitchFamily="34" charset="-120"/>
              </a:rPr>
              <a:t> &gt; 3 </a:t>
            </a:r>
            <a:r>
              <a:rPr lang="en-US" altLang="zh-TW" sz="1800" dirty="0">
                <a:latin typeface="微軟正黑體" panose="020B0604030504040204" pitchFamily="34" charset="-120"/>
              </a:rPr>
              <a:t>(</a:t>
            </a:r>
            <a:r>
              <a:rPr lang="en-US" altLang="zh-TW" sz="1800" dirty="0" err="1">
                <a:latin typeface="微軟正黑體" panose="020B0604030504040204" pitchFamily="34" charset="-120"/>
              </a:rPr>
              <a:t>ex_table</a:t>
            </a:r>
            <a:r>
              <a:rPr lang="en-US" altLang="zh-TW" sz="1800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A5ACB0-7195-49E3-8BF7-E4E5A6B50161}"/>
              </a:ext>
            </a:extLst>
          </p:cNvPr>
          <p:cNvSpPr txBox="1"/>
          <p:nvPr/>
        </p:nvSpPr>
        <p:spPr>
          <a:xfrm>
            <a:off x="6869728" y="4137343"/>
            <a:ext cx="36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</a:rPr>
              <a:t>Result</a:t>
            </a:r>
            <a:r>
              <a:rPr lang="en-US" altLang="zh-TW" sz="1800" dirty="0">
                <a:latin typeface="微軟正黑體" panose="020B0604030504040204" pitchFamily="34" charset="-120"/>
              </a:rPr>
              <a:t> = </a:t>
            </a:r>
            <a:r>
              <a:rPr lang="en-US" altLang="zh-TW" sz="1800" dirty="0">
                <a:latin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1800" baseline="-25000" dirty="0">
                <a:latin typeface="微軟正黑體" panose="020B0604030504040204" pitchFamily="34" charset="-120"/>
              </a:rPr>
              <a:t> </a:t>
            </a:r>
            <a:r>
              <a:rPr lang="en-US" altLang="zh-TW" sz="1800" b="1" baseline="-25000" dirty="0">
                <a:solidFill>
                  <a:srgbClr val="0000FF"/>
                </a:solidFill>
                <a:latin typeface="微軟正黑體" panose="020B0604030504040204" pitchFamily="34" charset="-120"/>
              </a:rPr>
              <a:t>A &gt; 2 </a:t>
            </a:r>
            <a:r>
              <a:rPr lang="en-US" altLang="zh-TW" sz="1800" b="1" baseline="-25000">
                <a:solidFill>
                  <a:srgbClr val="FF0000"/>
                </a:solidFill>
                <a:latin typeface="微軟正黑體" panose="020B0604030504040204" pitchFamily="34" charset="-120"/>
              </a:rPr>
              <a:t>AND</a:t>
            </a:r>
            <a:r>
              <a:rPr lang="en-US" altLang="zh-TW" sz="1800">
                <a:latin typeface="微軟正黑體" panose="020B0604030504040204" pitchFamily="34" charset="-120"/>
              </a:rPr>
              <a:t> </a:t>
            </a:r>
            <a:r>
              <a:rPr lang="en-US" altLang="zh-TW" sz="1800" b="1" baseline="-25000">
                <a:solidFill>
                  <a:srgbClr val="0000FF"/>
                </a:solidFill>
                <a:latin typeface="微軟正黑體" panose="020B0604030504040204" pitchFamily="34" charset="-120"/>
              </a:rPr>
              <a:t>C</a:t>
            </a:r>
            <a:r>
              <a:rPr lang="zh-TW" altLang="en-US" sz="1800" b="1" baseline="-25000">
                <a:solidFill>
                  <a:srgbClr val="0000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800" b="1" baseline="-25000">
                <a:solidFill>
                  <a:srgbClr val="0000FF"/>
                </a:solidFill>
                <a:latin typeface="微軟正黑體" panose="020B0604030504040204" pitchFamily="34" charset="-120"/>
              </a:rPr>
              <a:t>&gt;</a:t>
            </a:r>
            <a:r>
              <a:rPr lang="zh-TW" altLang="en-US" sz="1800" b="1" baseline="-25000">
                <a:solidFill>
                  <a:srgbClr val="0000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800" b="1" baseline="-25000">
                <a:solidFill>
                  <a:srgbClr val="0000FF"/>
                </a:solidFill>
                <a:latin typeface="微軟正黑體" panose="020B0604030504040204" pitchFamily="34" charset="-120"/>
              </a:rPr>
              <a:t>3</a:t>
            </a:r>
            <a:r>
              <a:rPr lang="en-US" altLang="zh-TW" sz="1800" baseline="-25000">
                <a:latin typeface="微軟正黑體" panose="020B0604030504040204" pitchFamily="34" charset="-120"/>
              </a:rPr>
              <a:t> </a:t>
            </a:r>
            <a:r>
              <a:rPr lang="en-US" altLang="zh-TW" sz="1800">
                <a:latin typeface="微軟正黑體" panose="020B0604030504040204" pitchFamily="34" charset="-120"/>
              </a:rPr>
              <a:t>(ex_</a:t>
            </a:r>
            <a:r>
              <a:rPr lang="en-US" altLang="zh-TW" sz="1800" b="1">
                <a:latin typeface="微軟正黑體" panose="020B0604030504040204" pitchFamily="34" charset="-120"/>
              </a:rPr>
              <a:t>table</a:t>
            </a:r>
            <a:r>
              <a:rPr lang="en-US" altLang="zh-TW" sz="1800" dirty="0">
                <a:latin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929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>
            <a:extLst>
              <a:ext uri="{FF2B5EF4-FFF2-40B4-BE49-F238E27FC236}">
                <a16:creationId xmlns:a16="http://schemas.microsoft.com/office/drawing/2014/main" id="{47BA0DAD-F8B1-41B8-A507-C8D8BC9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5" y="367915"/>
            <a:ext cx="4341629" cy="223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F4A5D5D-5214-4939-8D9F-067CE0CF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81" y="2732027"/>
            <a:ext cx="7051601" cy="183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CE3A92DA-BC9A-4CCD-99F3-53242DF5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4" y="3109586"/>
            <a:ext cx="3221497" cy="205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11B22052-9D24-44DA-A691-A3B6BA44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1" y="4962507"/>
            <a:ext cx="712767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A9793274-C067-4E0F-91B1-B5481F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31" y="390910"/>
            <a:ext cx="3528392" cy="20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EF3396-845B-44E9-BA2B-630A4E6ED15A}"/>
              </a:ext>
            </a:extLst>
          </p:cNvPr>
          <p:cNvSpPr/>
          <p:nvPr/>
        </p:nvSpPr>
        <p:spPr>
          <a:xfrm>
            <a:off x="845507" y="1431454"/>
            <a:ext cx="3663863" cy="2595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CF26428-2F5A-41B6-8C81-D6352304C666}"/>
              </a:ext>
            </a:extLst>
          </p:cNvPr>
          <p:cNvSpPr/>
          <p:nvPr/>
        </p:nvSpPr>
        <p:spPr>
          <a:xfrm>
            <a:off x="1271392" y="3933173"/>
            <a:ext cx="2530258" cy="3444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19D0ED-81DC-45E9-A4E7-09280C1047B1}"/>
              </a:ext>
            </a:extLst>
          </p:cNvPr>
          <p:cNvSpPr/>
          <p:nvPr/>
        </p:nvSpPr>
        <p:spPr>
          <a:xfrm>
            <a:off x="5868444" y="2060532"/>
            <a:ext cx="2749463" cy="2004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FB1A91B-219B-4BD0-9C99-CE3CD066F444}"/>
              </a:ext>
            </a:extLst>
          </p:cNvPr>
          <p:cNvSpPr/>
          <p:nvPr/>
        </p:nvSpPr>
        <p:spPr>
          <a:xfrm>
            <a:off x="5004148" y="3626285"/>
            <a:ext cx="6313118" cy="2317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F61CE6C-58AA-4D6F-954D-B97814B1A894}"/>
              </a:ext>
            </a:extLst>
          </p:cNvPr>
          <p:cNvSpPr/>
          <p:nvPr/>
        </p:nvSpPr>
        <p:spPr>
          <a:xfrm>
            <a:off x="5004148" y="4251655"/>
            <a:ext cx="6313118" cy="2317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DCC64DB-FACE-4084-903A-DE0DC573A69E}"/>
              </a:ext>
            </a:extLst>
          </p:cNvPr>
          <p:cNvSpPr/>
          <p:nvPr/>
        </p:nvSpPr>
        <p:spPr>
          <a:xfrm>
            <a:off x="4853776" y="5387781"/>
            <a:ext cx="6484306" cy="2317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0F3A0B9-128D-435F-A72E-729B0317E403}"/>
              </a:ext>
            </a:extLst>
          </p:cNvPr>
          <p:cNvSpPr/>
          <p:nvPr/>
        </p:nvSpPr>
        <p:spPr>
          <a:xfrm>
            <a:off x="4853776" y="6252079"/>
            <a:ext cx="6484306" cy="2317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DA7106B-E4C2-496E-9144-AD90581E2A6B}"/>
              </a:ext>
            </a:extLst>
          </p:cNvPr>
          <p:cNvSpPr/>
          <p:nvPr/>
        </p:nvSpPr>
        <p:spPr>
          <a:xfrm>
            <a:off x="4956132" y="1431454"/>
            <a:ext cx="411271" cy="40360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55ED7594-740A-45EA-9329-25A1C5D514AD}"/>
              </a:ext>
            </a:extLst>
          </p:cNvPr>
          <p:cNvSpPr/>
          <p:nvPr/>
        </p:nvSpPr>
        <p:spPr>
          <a:xfrm>
            <a:off x="2110636" y="2709252"/>
            <a:ext cx="375780" cy="33218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46BE7F-5AA4-4ED7-9AEC-CEE97CD39038}"/>
              </a:ext>
            </a:extLst>
          </p:cNvPr>
          <p:cNvSpPr/>
          <p:nvPr/>
        </p:nvSpPr>
        <p:spPr>
          <a:xfrm>
            <a:off x="4286481" y="3767202"/>
            <a:ext cx="411271" cy="40360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275BE3D-472E-4A76-8235-C5350A2FB20D}"/>
              </a:ext>
            </a:extLst>
          </p:cNvPr>
          <p:cNvSpPr/>
          <p:nvPr/>
        </p:nvSpPr>
        <p:spPr>
          <a:xfrm>
            <a:off x="7784927" y="4583778"/>
            <a:ext cx="375780" cy="33218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059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0B512-2DB8-4200-93D2-FCDB87C6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OUTER 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運算子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100DF-7817-491A-B5AB-FBDB70B6D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LEFT OUTER JOIN 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RIGHT OUTER JOIN 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FULL OUTER JOIN 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ACDE27-E9E9-467F-A3C1-85CFA8F8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088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247A1-8F71-474B-A3E1-CEC4BB80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LEFT OUTER 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運算子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(⊐⋈ 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7EF774-8D19-44F9-8606-53055644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保留左邊關聯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R ⊐⋈ 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配合條件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</a:t>
            </a:r>
          </a:p>
          <a:p>
            <a:pPr marL="990600" lvl="1" indent="-533400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關聯綱目：同於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R⋈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600" lvl="1" indent="-533400">
              <a:lnSpc>
                <a:spcPct val="150000"/>
              </a:lnSpc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</a:t>
            </a:r>
          </a:p>
          <a:p>
            <a:pPr marL="1447800" lvl="2" indent="-533400">
              <a:lnSpc>
                <a:spcPct val="150000"/>
              </a:lnSpc>
            </a:pP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左關聯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(R)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的每一筆序列值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200">
                <a:latin typeface="微軟正黑體" panose="020B0604030504040204" pitchFamily="34" charset="-120"/>
              </a:rPr>
              <a:t>右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符合條件的序列值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7800" lvl="2" indent="-533400">
              <a:lnSpc>
                <a:spcPct val="150000"/>
              </a:lnSpc>
            </a:pP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左關聯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(R)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的每一筆序列值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200">
                <a:latin typeface="微軟正黑體" panose="020B0604030504040204" pitchFamily="34" charset="-120"/>
              </a:rPr>
              <a:t>右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不符合條件的序列值以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代替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20852-C8F6-496F-BD9F-FB50119E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687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0585BE-BE49-47F9-8BA0-8F019EDF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Result_left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⊐⋈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Transaction.tNo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Cart.tNo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Cart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38C731-475A-45B9-A35D-EA131495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AE9BC226-D19B-40BF-A8FD-8884F9FF55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27638"/>
            <a:ext cx="9589361" cy="375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99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98EDA-352E-4FE4-B46A-5008D2D0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>
                <a:latin typeface="微軟正黑體" pitchFamily="34" charset="-120"/>
                <a:cs typeface="+mn-cs"/>
              </a:rPr>
              <a:t>RIGHT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OUTER 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運算子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⋈⊏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44188-AD82-45EF-B882-C236ED31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保留右邊關聯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R ⋈⊏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配合條件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</a:t>
            </a:r>
          </a:p>
          <a:p>
            <a:pPr marL="990600" lvl="1" indent="-533400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關聯綱目：同於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配合條件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600" lvl="1" indent="-533400">
              <a:lnSpc>
                <a:spcPct val="150000"/>
              </a:lnSpc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</a:t>
            </a:r>
          </a:p>
          <a:p>
            <a:pPr marL="1447800" lvl="2" indent="-533400">
              <a:lnSpc>
                <a:spcPct val="150000"/>
              </a:lnSpc>
            </a:pP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左關聯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(R)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符合條件的序列值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200">
                <a:latin typeface="微軟正黑體" panose="020B0604030504040204" pitchFamily="34" charset="-120"/>
              </a:rPr>
              <a:t>右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的每一筆序列值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47800" lvl="2" indent="-533400">
              <a:lnSpc>
                <a:spcPct val="150000"/>
              </a:lnSpc>
            </a:pP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左關聯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(R)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不符合條件的序列值以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代替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200">
                <a:latin typeface="微軟正黑體" panose="020B0604030504040204" pitchFamily="34" charset="-120"/>
              </a:rPr>
              <a:t>右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的每一筆序列值</a:t>
            </a:r>
          </a:p>
          <a:p>
            <a:pPr>
              <a:lnSpc>
                <a:spcPct val="150000"/>
              </a:lnSpc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5EDCDC-3201-4ECD-8467-A1CD8949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114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EED1C-8525-43A7-8D9C-C363E96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Result_right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Transaction⋈⊏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Transaction.tno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Cart.tnoCart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59F812-43B6-4266-A6C8-CAC168FF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A7F46F8-2804-422D-A8E8-80FE19875A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3514"/>
            <a:ext cx="10033418" cy="354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880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2BFE0-FAA0-4030-B912-8DD978E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FULL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 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OUTER JOIN</a:t>
            </a:r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運算子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(⊐⋈⊏ 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06BD9D-A842-421A-91A0-9179678CC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保留左右兩邊關聯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</a:rPr>
              <a:t>Result = R ⊐⋈⊏&lt;</a:t>
            </a:r>
            <a:r>
              <a:rPr lang="zh-TW" altLang="en-US" dirty="0">
                <a:latin typeface="微軟正黑體" panose="020B0604030504040204" pitchFamily="34" charset="-120"/>
              </a:rPr>
              <a:t>配合條件</a:t>
            </a:r>
            <a:r>
              <a:rPr lang="en-US" altLang="zh-TW" dirty="0">
                <a:latin typeface="微軟正黑體" panose="020B0604030504040204" pitchFamily="34" charset="-120"/>
              </a:rPr>
              <a:t>&gt; S</a:t>
            </a:r>
          </a:p>
          <a:p>
            <a:pPr marL="990600" lvl="1" indent="-533400">
              <a:lnSpc>
                <a:spcPct val="15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關聯綱目：同於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R⋈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配合條件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</a:p>
          <a:p>
            <a:pPr marL="990600" lvl="1" indent="-533400">
              <a:lnSpc>
                <a:spcPct val="15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序列值：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R⋈S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的序列值再加上沒有與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的序列值加上空值（在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的屬性）及沒有與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配對的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的序列值加上空值（在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的屬性）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26B94-B060-4A83-9F62-EA7E90B3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350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1EA3A-26C2-4AB5-B78C-0F8EB96D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Result_full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Transaction⊐⋈⊏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Transaction.tno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Cart.tno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E4EE5-56F5-4EF4-9DCD-D64AB303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67A51AA6-D606-41BC-910A-14FD45E445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7"/>
            <a:ext cx="9724813" cy="426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92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E66-F8F5-4F0D-BDCC-A2458536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關聯的分群和彙總函數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C8241-B030-4795-AF78-16E72A73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分群屬性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彙總函數列</a:t>
            </a:r>
            <a:r>
              <a:rPr lang="en-US" altLang="zh-TW" sz="22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關聯綱目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：名稱為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，屬性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分群屬性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彙總函數列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序列值：將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分群屬性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的屬性值分群，每一群序列值再依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彙總函數列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裡的函數運算成一序列值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576F6D-5C80-4463-80C2-80119EC8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52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10E02-70B7-4D84-9367-EC51B888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Result(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totalAmount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= 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SUM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salePrice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Record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6462C5-673A-4EC0-95C9-C53F1A1F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62130-292E-4F71-A4FD-1AD1B97E2B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79" y="1033670"/>
            <a:ext cx="7636727" cy="345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5C5C968-3460-471B-ADB3-850006CE1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6781"/>
              </p:ext>
            </p:extLst>
          </p:nvPr>
        </p:nvGraphicFramePr>
        <p:xfrm>
          <a:off x="3267442" y="4677595"/>
          <a:ext cx="388778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4" imgW="2736494" imgH="1284732" progId="">
                  <p:embed/>
                </p:oleObj>
              </mc:Choice>
              <mc:Fallback>
                <p:oleObj r:id="rId4" imgW="2736494" imgH="1284732" progId="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75C5C968-3460-471B-ADB3-850006CE1E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442" y="4677595"/>
                        <a:ext cx="3887787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E84792D-00C3-41B5-A71E-A3A6F12F47AA}"/>
              </a:ext>
            </a:extLst>
          </p:cNvPr>
          <p:cNvSpPr/>
          <p:nvPr/>
        </p:nvSpPr>
        <p:spPr>
          <a:xfrm>
            <a:off x="3267442" y="3256156"/>
            <a:ext cx="5441660" cy="724829"/>
          </a:xfrm>
          <a:prstGeom prst="rect">
            <a:avLst/>
          </a:prstGeom>
          <a:solidFill>
            <a:srgbClr val="ED7D31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7AF720-8384-48B0-BEA1-86BDAE1777AA}"/>
              </a:ext>
            </a:extLst>
          </p:cNvPr>
          <p:cNvSpPr/>
          <p:nvPr/>
        </p:nvSpPr>
        <p:spPr>
          <a:xfrm>
            <a:off x="3267442" y="2196790"/>
            <a:ext cx="5475114" cy="535259"/>
          </a:xfrm>
          <a:prstGeom prst="rect">
            <a:avLst/>
          </a:prstGeom>
          <a:solidFill>
            <a:srgbClr val="00B0F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8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BEA45E-35BE-430E-91EC-99BE80B9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600" dirty="0">
                <a:latin typeface="微軟正黑體" pitchFamily="34" charset="-120"/>
              </a:rPr>
              <a:t>PROJECT</a:t>
            </a:r>
            <a:r>
              <a:rPr lang="zh-TW" altLang="en-US" spc="600" dirty="0">
                <a:latin typeface="微軟正黑體" pitchFamily="34" charset="-120"/>
              </a:rPr>
              <a:t>運算子，</a:t>
            </a:r>
            <a:r>
              <a:rPr lang="en-US" altLang="zh-TW" spc="600" dirty="0">
                <a:latin typeface="微軟正黑體" pitchFamily="34" charset="-120"/>
              </a:rPr>
              <a:t>π(pai)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A7CA3A-4006-49E7-8096-9E2DAB9B9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從一個關聯的屬性中選出</a:t>
            </a:r>
            <a:r>
              <a:rPr lang="zh-TW" altLang="en-US">
                <a:latin typeface="微軟正黑體" panose="020B0604030504040204" pitchFamily="34" charset="-120"/>
              </a:rPr>
              <a:t>某些屬性欄的資料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Result =π&lt;</a:t>
            </a:r>
            <a:r>
              <a:rPr lang="zh-TW" altLang="en-US" dirty="0">
                <a:latin typeface="微軟正黑體" panose="020B0604030504040204" pitchFamily="34" charset="-120"/>
              </a:rPr>
              <a:t>屬性串列</a:t>
            </a:r>
            <a:r>
              <a:rPr lang="en-US" altLang="zh-TW" dirty="0">
                <a:latin typeface="微軟正黑體" panose="020B0604030504040204" pitchFamily="34" charset="-120"/>
              </a:rPr>
              <a:t>&gt;(R)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>
                <a:latin typeface="微軟正黑體" panose="020B0604030504040204" pitchFamily="34" charset="-120"/>
              </a:rPr>
              <a:t>Result</a:t>
            </a:r>
            <a:r>
              <a:rPr lang="zh-TW" altLang="en-US" sz="2200" dirty="0">
                <a:latin typeface="微軟正黑體" panose="020B0604030504040204" pitchFamily="34" charset="-120"/>
              </a:rPr>
              <a:t>為一關聯包含 </a:t>
            </a:r>
            <a:r>
              <a:rPr lang="en-US" altLang="zh-TW" sz="2200" dirty="0">
                <a:latin typeface="微軟正黑體" panose="020B0604030504040204" pitchFamily="34" charset="-120"/>
              </a:rPr>
              <a:t>R</a:t>
            </a:r>
            <a:r>
              <a:rPr lang="en-US" altLang="zh-TW" sz="2200" b="1" dirty="0">
                <a:latin typeface="微軟正黑體" panose="020B0604030504040204" pitchFamily="34" charset="-120"/>
              </a:rPr>
              <a:t>&lt;</a:t>
            </a:r>
            <a:r>
              <a:rPr lang="zh-TW" altLang="en-US" sz="2200" b="1" dirty="0">
                <a:latin typeface="微軟正黑體" panose="020B0604030504040204" pitchFamily="34" charset="-120"/>
              </a:rPr>
              <a:t>屬性串列</a:t>
            </a:r>
            <a:r>
              <a:rPr lang="en-US" altLang="zh-TW" sz="2200" b="1" dirty="0">
                <a:latin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</a:rPr>
              <a:t>的屬性欄</a:t>
            </a:r>
          </a:p>
          <a:p>
            <a:pPr lvl="1">
              <a:lnSpc>
                <a:spcPct val="150000"/>
              </a:lnSpc>
            </a:pPr>
            <a:r>
              <a:rPr lang="zh-TW" altLang="en-US" sz="2200" dirty="0">
                <a:latin typeface="微軟正黑體" panose="020B0604030504040204" pitchFamily="34" charset="-120"/>
              </a:rPr>
              <a:t>由</a:t>
            </a:r>
            <a:r>
              <a:rPr lang="en-US" altLang="zh-TW" sz="2200" dirty="0">
                <a:latin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</a:rPr>
              <a:t>的序列值中屬於</a:t>
            </a:r>
            <a:r>
              <a:rPr lang="en-US" altLang="zh-TW" sz="2200" b="1" dirty="0">
                <a:latin typeface="微軟正黑體" panose="020B0604030504040204" pitchFamily="34" charset="-120"/>
              </a:rPr>
              <a:t>&lt;</a:t>
            </a:r>
            <a:r>
              <a:rPr lang="zh-TW" altLang="en-US" sz="2200" b="1" dirty="0">
                <a:latin typeface="微軟正黑體" panose="020B0604030504040204" pitchFamily="34" charset="-120"/>
              </a:rPr>
              <a:t>屬性串列</a:t>
            </a:r>
            <a:r>
              <a:rPr lang="en-US" altLang="zh-TW" sz="2200" b="1" dirty="0">
                <a:latin typeface="微軟正黑體" panose="020B0604030504040204" pitchFamily="34" charset="-120"/>
              </a:rPr>
              <a:t>&gt;</a:t>
            </a:r>
            <a:r>
              <a:rPr lang="zh-TW" altLang="en-US" sz="2200" dirty="0">
                <a:latin typeface="微軟正黑體" panose="020B0604030504040204" pitchFamily="34" charset="-120"/>
              </a:rPr>
              <a:t>裡的屬性值所組成的序列值，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重複的序列值只會保留一筆</a:t>
            </a:r>
            <a:r>
              <a:rPr lang="zh-TW" altLang="en-US" sz="2200" dirty="0">
                <a:latin typeface="微軟正黑體" panose="020B0604030504040204" pitchFamily="34" charset="-120"/>
              </a:rPr>
              <a:t> 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pPr lvl="1">
              <a:lnSpc>
                <a:spcPct val="80000"/>
              </a:lnSpc>
            </a:pPr>
            <a:endParaRPr lang="en-US" altLang="zh-TW" sz="2200" dirty="0"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F27E22-8DDC-4965-B597-056A9FBE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28B2B9-4EE1-481A-99CD-14BF2BB7D265}"/>
              </a:ext>
            </a:extLst>
          </p:cNvPr>
          <p:cNvGraphicFramePr>
            <a:graphicFrameLocks noGrp="1"/>
          </p:cNvGraphicFramePr>
          <p:nvPr/>
        </p:nvGraphicFramePr>
        <p:xfrm>
          <a:off x="3848421" y="4502150"/>
          <a:ext cx="217024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414">
                  <a:extLst>
                    <a:ext uri="{9D8B030D-6E8A-4147-A177-3AD203B41FA5}">
                      <a16:colId xmlns:a16="http://schemas.microsoft.com/office/drawing/2014/main" val="277746533"/>
                    </a:ext>
                  </a:extLst>
                </a:gridCol>
                <a:gridCol w="723414">
                  <a:extLst>
                    <a:ext uri="{9D8B030D-6E8A-4147-A177-3AD203B41FA5}">
                      <a16:colId xmlns:a16="http://schemas.microsoft.com/office/drawing/2014/main" val="3034039650"/>
                    </a:ext>
                  </a:extLst>
                </a:gridCol>
                <a:gridCol w="723414">
                  <a:extLst>
                    <a:ext uri="{9D8B030D-6E8A-4147-A177-3AD203B41FA5}">
                      <a16:colId xmlns:a16="http://schemas.microsoft.com/office/drawing/2014/main" val="3926807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22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09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79821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090AD73-E293-416B-A67C-950BDD8CE1CD}"/>
              </a:ext>
            </a:extLst>
          </p:cNvPr>
          <p:cNvSpPr txBox="1"/>
          <p:nvPr/>
        </p:nvSpPr>
        <p:spPr>
          <a:xfrm>
            <a:off x="4423319" y="4185335"/>
            <a:ext cx="102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ex_table</a:t>
            </a:r>
            <a:endParaRPr lang="zh-TW" altLang="en-US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B92B0BE-8AF4-41CC-B2A3-6465B3BD54DF}"/>
              </a:ext>
            </a:extLst>
          </p:cNvPr>
          <p:cNvGraphicFramePr>
            <a:graphicFrameLocks noGrp="1"/>
          </p:cNvGraphicFramePr>
          <p:nvPr/>
        </p:nvGraphicFramePr>
        <p:xfrm>
          <a:off x="7135823" y="4624967"/>
          <a:ext cx="228267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1335">
                  <a:extLst>
                    <a:ext uri="{9D8B030D-6E8A-4147-A177-3AD203B41FA5}">
                      <a16:colId xmlns:a16="http://schemas.microsoft.com/office/drawing/2014/main" val="2111618866"/>
                    </a:ext>
                  </a:extLst>
                </a:gridCol>
                <a:gridCol w="1141335">
                  <a:extLst>
                    <a:ext uri="{9D8B030D-6E8A-4147-A177-3AD203B41FA5}">
                      <a16:colId xmlns:a16="http://schemas.microsoft.com/office/drawing/2014/main" val="3813041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28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04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57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97868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5A21EFA6-7F56-4A91-B69A-C95751F41A2B}"/>
              </a:ext>
            </a:extLst>
          </p:cNvPr>
          <p:cNvSpPr txBox="1"/>
          <p:nvPr/>
        </p:nvSpPr>
        <p:spPr>
          <a:xfrm>
            <a:off x="6692729" y="4243567"/>
            <a:ext cx="337819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zh-TW" sz="1800" b="1" dirty="0">
                <a:latin typeface="微軟正黑體" panose="020B0604030504040204" pitchFamily="34" charset="-120"/>
              </a:rPr>
              <a:t>Result</a:t>
            </a:r>
            <a:r>
              <a:rPr lang="en-US" altLang="zh-TW" sz="1800" dirty="0">
                <a:latin typeface="微軟正黑體" panose="020B0604030504040204" pitchFamily="34" charset="-120"/>
              </a:rPr>
              <a:t> =</a:t>
            </a:r>
            <a:r>
              <a:rPr lang="en-US" altLang="zh-TW" sz="1800" b="1" dirty="0">
                <a:latin typeface="微軟正黑體" panose="020B0604030504040204" pitchFamily="34" charset="-120"/>
              </a:rPr>
              <a:t>π</a:t>
            </a:r>
            <a:r>
              <a:rPr lang="en-US" altLang="zh-TW" sz="1800" b="1" baseline="-25000" dirty="0">
                <a:latin typeface="微軟正黑體" panose="020B0604030504040204" pitchFamily="34" charset="-120"/>
              </a:rPr>
              <a:t>B,</a:t>
            </a:r>
            <a:r>
              <a:rPr lang="en-US" altLang="zh-TW" sz="1800" b="1" baseline="-25000">
                <a:latin typeface="微軟正黑體" panose="020B0604030504040204" pitchFamily="34" charset="-120"/>
              </a:rPr>
              <a:t>C</a:t>
            </a:r>
            <a:r>
              <a:rPr lang="en-US" altLang="zh-TW" sz="1800">
                <a:latin typeface="微軟正黑體" panose="020B0604030504040204" pitchFamily="34" charset="-120"/>
              </a:rPr>
              <a:t> (ex_</a:t>
            </a:r>
            <a:r>
              <a:rPr lang="en-US" altLang="zh-TW" sz="1800" b="1">
                <a:latin typeface="微軟正黑體" panose="020B0604030504040204" pitchFamily="34" charset="-120"/>
              </a:rPr>
              <a:t>table</a:t>
            </a:r>
            <a:r>
              <a:rPr lang="en-US" altLang="zh-TW" sz="1800" dirty="0">
                <a:latin typeface="微軟正黑體" panose="020B0604030504040204" pitchFamily="34" charset="-120"/>
              </a:rPr>
              <a:t>)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A52769-B486-4106-8188-FADF61CDF3B1}"/>
              </a:ext>
            </a:extLst>
          </p:cNvPr>
          <p:cNvSpPr/>
          <p:nvPr/>
        </p:nvSpPr>
        <p:spPr>
          <a:xfrm>
            <a:off x="4541108" y="5226908"/>
            <a:ext cx="1477555" cy="75994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A332DC5-1825-4B3F-9079-7E18F312D336}"/>
              </a:ext>
            </a:extLst>
          </p:cNvPr>
          <p:cNvSpPr/>
          <p:nvPr/>
        </p:nvSpPr>
        <p:spPr>
          <a:xfrm>
            <a:off x="7072184" y="5325762"/>
            <a:ext cx="2448697" cy="46955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FA425C6-8182-4962-B793-F597E25B0F06}"/>
              </a:ext>
            </a:extLst>
          </p:cNvPr>
          <p:cNvSpPr/>
          <p:nvPr/>
        </p:nvSpPr>
        <p:spPr>
          <a:xfrm>
            <a:off x="6314303" y="5399903"/>
            <a:ext cx="397047" cy="3139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272A77-D350-4CCE-93A4-C3A78E680369}"/>
              </a:ext>
            </a:extLst>
          </p:cNvPr>
          <p:cNvSpPr txBox="1"/>
          <p:nvPr/>
        </p:nvSpPr>
        <p:spPr>
          <a:xfrm>
            <a:off x="5971949" y="57895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二筆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序列值</a:t>
            </a: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取一</a:t>
            </a:r>
          </a:p>
        </p:txBody>
      </p:sp>
    </p:spTree>
    <p:extLst>
      <p:ext uri="{BB962C8B-B14F-4D97-AF65-F5344CB8AC3E}">
        <p14:creationId xmlns:p14="http://schemas.microsoft.com/office/powerpoint/2010/main" val="1149793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9CC6-9065-4B64-B74D-B44344A2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Power query </a:t>
            </a:r>
            <a:r>
              <a:rPr lang="zh-TW" altLang="en-US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A31734-7030-42E9-88B4-FA59E2AA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載入 </a:t>
            </a:r>
            <a:r>
              <a:rPr lang="en-US" altLang="zh-TW"/>
              <a:t>record</a:t>
            </a:r>
          </a:p>
          <a:p>
            <a:r>
              <a:rPr lang="zh-TW" altLang="en-US"/>
              <a:t>分組依據</a:t>
            </a:r>
            <a:endParaRPr lang="en-US" altLang="zh-TW"/>
          </a:p>
          <a:p>
            <a:pPr lvl="1"/>
            <a:r>
              <a:rPr lang="zh-TW" altLang="en-US"/>
              <a:t>選擇「</a:t>
            </a:r>
            <a:r>
              <a:rPr lang="en-US" altLang="zh-TW"/>
              <a:t>tNo</a:t>
            </a:r>
            <a:r>
              <a:rPr lang="zh-TW" altLang="en-US"/>
              <a:t>」</a:t>
            </a:r>
            <a:endParaRPr lang="en-US" altLang="zh-TW"/>
          </a:p>
          <a:p>
            <a:pPr lvl="1"/>
            <a:r>
              <a:rPr lang="zh-TW" altLang="en-US"/>
              <a:t>新增資料行名稱 </a:t>
            </a:r>
            <a:r>
              <a:rPr lang="en-US" altLang="zh-TW"/>
              <a:t>=</a:t>
            </a:r>
            <a:r>
              <a:rPr lang="zh-TW" altLang="en-US"/>
              <a:t>「總和」</a:t>
            </a:r>
            <a:endParaRPr lang="en-US" altLang="zh-TW"/>
          </a:p>
          <a:p>
            <a:pPr lvl="1"/>
            <a:r>
              <a:rPr lang="zh-TW" altLang="en-US"/>
              <a:t>作業 </a:t>
            </a:r>
            <a:r>
              <a:rPr lang="en-US" altLang="zh-TW"/>
              <a:t>= </a:t>
            </a:r>
            <a:r>
              <a:rPr lang="zh-TW" altLang="en-US"/>
              <a:t>加總</a:t>
            </a:r>
            <a:endParaRPr lang="en-US" altLang="zh-TW"/>
          </a:p>
          <a:p>
            <a:pPr lvl="1"/>
            <a:r>
              <a:rPr lang="zh-TW" altLang="en-US"/>
              <a:t>欄 </a:t>
            </a:r>
            <a:r>
              <a:rPr lang="en-US" altLang="zh-TW"/>
              <a:t>= tNo</a:t>
            </a:r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B91F10-00DA-460E-8A70-4F5B201F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6" y="807930"/>
            <a:ext cx="666843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9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93B1-6904-47FD-9161-39DE37B5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totalProduct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averagePrice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= ℱ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 </a:t>
            </a:r>
            <a:r>
              <a:rPr lang="en-US" altLang="zh-TW" sz="24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AVERAGE </a:t>
            </a:r>
            <a:r>
              <a:rPr lang="en-US" altLang="zh-TW" sz="24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41DC9F-C90F-4D49-8884-F66E94B7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AD5397-C1CF-4CC0-AAF8-2F8F2B90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6523"/>
            <a:ext cx="6408738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1348C60-6E18-4030-86A4-CD0B76BD33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7275" y="2355121"/>
          <a:ext cx="3598862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r:id="rId4" imgW="1806892" imgH="313849" progId="">
                  <p:embed/>
                </p:oleObj>
              </mc:Choice>
              <mc:Fallback>
                <p:oleObj r:id="rId4" imgW="1806892" imgH="313849" progId="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71348C60-6E18-4030-86A4-CD0B76BD33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7275" y="2355121"/>
                        <a:ext cx="3598862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6528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B92CE-69F4-47E9-8D7E-ABD5BCC4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課堂練習</a:t>
            </a:r>
          </a:p>
        </p:txBody>
      </p:sp>
    </p:spTree>
    <p:extLst>
      <p:ext uri="{BB962C8B-B14F-4D97-AF65-F5344CB8AC3E}">
        <p14:creationId xmlns:p14="http://schemas.microsoft.com/office/powerpoint/2010/main" val="1797802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5C6D8-C6C9-4650-A35C-E474289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五個標準的彙總函數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0C4E8-C9A3-4733-8297-83F58B4EE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：加總。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：取數個屬性值的平均值。如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取屬性值的總個數。如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COUNT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：取數個屬性值的最大值。如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MAX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：取數個屬性值的最小值。如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MIN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unitPrice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150000"/>
              </a:lnSpc>
            </a:pP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CA92D0-8E0E-42A7-9DEF-51E076DF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290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4587F-4AFE-4458-AB52-3AD412DE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分群彙總範例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95F3D4-6368-447D-A39E-CC3FFCCEB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列出所有包括兩項以上商品的交易之交易編號和會員姓名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T1(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)=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(Transaction</a:t>
            </a:r>
            <a:r>
              <a:rPr lang="zh-TW" altLang="en-US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Record)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T2(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total) = 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ℱ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(T1)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T3=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total&gt;2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(T2)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Result= 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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name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(T3</a:t>
            </a:r>
            <a:r>
              <a:rPr lang="zh-TW" altLang="en-US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Member)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198B8F-CA12-4923-A0C8-BAFE6788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854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4ECFFB8-1D8B-46A2-9662-2F715672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Power query </a:t>
            </a:r>
            <a:r>
              <a:rPr lang="zh-TW" altLang="en-US"/>
              <a:t>實作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E7550F7-0819-4CF7-A179-90F6B047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列出所有包括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兩項以上商品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的交易之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會員姓名</a:t>
            </a:r>
            <a:endParaRPr lang="en-US" altLang="zh-TW" sz="2400" b="1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/>
              <a:t>載入 </a:t>
            </a:r>
            <a:r>
              <a:rPr lang="en-US" altLang="zh-TW"/>
              <a:t>transaction, record, member</a:t>
            </a:r>
          </a:p>
          <a:p>
            <a:r>
              <a:rPr lang="en-US" altLang="zh-TW"/>
              <a:t>transaction </a:t>
            </a:r>
            <a:r>
              <a:rPr lang="zh-TW" altLang="en-US"/>
              <a:t>合併 </a:t>
            </a:r>
            <a:r>
              <a:rPr lang="en-US" altLang="zh-TW"/>
              <a:t>record (</a:t>
            </a:r>
            <a:r>
              <a:rPr lang="en-US" altLang="zh-TW">
                <a:solidFill>
                  <a:srgbClr val="C00000"/>
                </a:solidFill>
              </a:rPr>
              <a:t>why ???)</a:t>
            </a:r>
          </a:p>
          <a:p>
            <a:r>
              <a:rPr lang="zh-TW" altLang="en-US"/>
              <a:t>根據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會員姓名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匯總商品數量</a:t>
            </a:r>
            <a:endParaRPr lang="en-US" altLang="zh-TW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</a:rPr>
              <a:t>分組依據 </a:t>
            </a:r>
            <a:r>
              <a:rPr lang="en-US" altLang="zh-TW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交易編號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會員姓名</a:t>
            </a:r>
            <a:endParaRPr lang="en-US" altLang="zh-TW" sz="2400" b="1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</a:rPr>
              <a:t>篩選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</a:rPr>
              <a:t>商品數量 </a:t>
            </a:r>
            <a:r>
              <a:rPr lang="en-US" altLang="zh-TW">
                <a:solidFill>
                  <a:srgbClr val="C00000"/>
                </a:solidFill>
                <a:latin typeface="微軟正黑體" panose="020B0604030504040204" pitchFamily="34" charset="-120"/>
              </a:rPr>
              <a:t>&gt;= 2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>
                <a:latin typeface="微軟正黑體" panose="020B0604030504040204" pitchFamily="34" charset="-120"/>
              </a:rPr>
              <a:t>的序列值</a:t>
            </a:r>
            <a:endParaRPr lang="en-US" altLang="zh-TW">
              <a:latin typeface="微軟正黑體" panose="020B0604030504040204" pitchFamily="34" charset="-120"/>
            </a:endParaRPr>
          </a:p>
          <a:p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 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member</a:t>
            </a:r>
          </a:p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 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tNo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</a:p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C648EF-B5D4-4785-A88D-0B513C1C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07464"/>
              </p:ext>
            </p:extLst>
          </p:nvPr>
        </p:nvGraphicFramePr>
        <p:xfrm>
          <a:off x="5145315" y="4294712"/>
          <a:ext cx="5958114" cy="1281140"/>
        </p:xfrm>
        <a:graphic>
          <a:graphicData uri="http://schemas.openxmlformats.org/drawingml/2006/table">
            <a:tbl>
              <a:tblPr/>
              <a:tblGrid>
                <a:gridCol w="985762">
                  <a:extLst>
                    <a:ext uri="{9D8B030D-6E8A-4147-A177-3AD203B41FA5}">
                      <a16:colId xmlns:a16="http://schemas.microsoft.com/office/drawing/2014/main" val="1243246472"/>
                    </a:ext>
                  </a:extLst>
                </a:gridCol>
                <a:gridCol w="1646894">
                  <a:extLst>
                    <a:ext uri="{9D8B030D-6E8A-4147-A177-3AD203B41FA5}">
                      <a16:colId xmlns:a16="http://schemas.microsoft.com/office/drawing/2014/main" val="3577882835"/>
                    </a:ext>
                  </a:extLst>
                </a:gridCol>
                <a:gridCol w="1140157">
                  <a:extLst>
                    <a:ext uri="{9D8B030D-6E8A-4147-A177-3AD203B41FA5}">
                      <a16:colId xmlns:a16="http://schemas.microsoft.com/office/drawing/2014/main" val="4012453225"/>
                    </a:ext>
                  </a:extLst>
                </a:gridCol>
                <a:gridCol w="2185301">
                  <a:extLst>
                    <a:ext uri="{9D8B030D-6E8A-4147-A177-3AD203B41FA5}">
                      <a16:colId xmlns:a16="http://schemas.microsoft.com/office/drawing/2014/main" val="3896189294"/>
                    </a:ext>
                  </a:extLst>
                </a:gridCol>
              </a:tblGrid>
              <a:tr h="320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transMid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計數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member.name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16275"/>
                  </a:ext>
                </a:extLst>
              </a:tr>
              <a:tr h="320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92666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c0927777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563968"/>
                  </a:ext>
                </a:extLst>
              </a:tr>
              <a:tr h="320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91888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a0910001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Jenny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773951"/>
                  </a:ext>
                </a:extLst>
              </a:tr>
              <a:tr h="320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92555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b0922468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Jackson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2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83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D6332-581C-4A68-A245-284256B3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57876D-BA1A-4BCF-8225-2F8FD773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每一位會員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的會員編號、姓名，以及所瀏覽過的商品總數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MemberBrowse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name, 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)=</a:t>
            </a:r>
            <a:endParaRPr lang="en-US" altLang="zh-TW" sz="2400" b="1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ymbol" pitchFamily="18" charset="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          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Member_mId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name,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 ⊐⋈</a:t>
            </a:r>
            <a:r>
              <a:rPr lang="zh-TW" altLang="en-US" sz="2400" b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baseline="-2500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.mId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Browse</a:t>
            </a:r>
            <a:r>
              <a:rPr lang="en-US" altLang="zh-TW" sz="2400" b="1" baseline="-2500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2400" b="1" baseline="-2500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zh-TW" altLang="en-US" sz="2400" b="1" baseline="-2500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Browse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Result=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name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ℱ</a:t>
            </a:r>
            <a:r>
              <a:rPr lang="en-US" altLang="zh-TW" sz="2400" b="1" baseline="-250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 </a:t>
            </a:r>
            <a:r>
              <a:rPr lang="en-US" altLang="zh-TW" sz="2400" b="1" baseline="-25000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MemberBrowse</a:t>
            </a:r>
            <a:r>
              <a: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4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DBA133-6964-44A9-9B1D-CB6E2D1F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DB167AD8-2F91-4C45-B0CE-F517F120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2" y="3609111"/>
            <a:ext cx="5073454" cy="299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385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9512E2-A0DD-4C5C-B8C8-525DCC4B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Power query </a:t>
            </a:r>
            <a:r>
              <a:rPr lang="zh-TW" altLang="en-US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F1A73-5D2D-4C25-81A2-512D52C5E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</a:t>
            </a:r>
            <a:r>
              <a:rPr lang="zh-TW" altLang="en-US" sz="2400" b="1" u="sng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每一位會員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的會員編號、姓名，以及所瀏覽過的商品總數</a:t>
            </a:r>
            <a:endParaRPr lang="en-US" altLang="zh-TW" sz="2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member </a:t>
            </a:r>
            <a:r>
              <a:rPr lang="en-US" altLang="zh-TW" sz="2400" b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left outer JOIN 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brouse</a:t>
            </a:r>
          </a:p>
          <a:p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樞紐分析</a:t>
            </a:r>
            <a:r>
              <a:rPr lang="en-US" altLang="zh-TW" sz="2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13AB7B-5B58-4BC5-BA75-1DA575A29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71627"/>
              </p:ext>
            </p:extLst>
          </p:nvPr>
        </p:nvGraphicFramePr>
        <p:xfrm>
          <a:off x="1728354" y="3127292"/>
          <a:ext cx="6976260" cy="25546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0125">
                  <a:extLst>
                    <a:ext uri="{9D8B030D-6E8A-4147-A177-3AD203B41FA5}">
                      <a16:colId xmlns:a16="http://schemas.microsoft.com/office/drawing/2014/main" val="2615915957"/>
                    </a:ext>
                  </a:extLst>
                </a:gridCol>
                <a:gridCol w="997777">
                  <a:extLst>
                    <a:ext uri="{9D8B030D-6E8A-4147-A177-3AD203B41FA5}">
                      <a16:colId xmlns:a16="http://schemas.microsoft.com/office/drawing/2014/main" val="607460828"/>
                    </a:ext>
                  </a:extLst>
                </a:gridCol>
                <a:gridCol w="871010">
                  <a:extLst>
                    <a:ext uri="{9D8B030D-6E8A-4147-A177-3AD203B41FA5}">
                      <a16:colId xmlns:a16="http://schemas.microsoft.com/office/drawing/2014/main" val="756338807"/>
                    </a:ext>
                  </a:extLst>
                </a:gridCol>
                <a:gridCol w="883278">
                  <a:extLst>
                    <a:ext uri="{9D8B030D-6E8A-4147-A177-3AD203B41FA5}">
                      <a16:colId xmlns:a16="http://schemas.microsoft.com/office/drawing/2014/main" val="1433201887"/>
                    </a:ext>
                  </a:extLst>
                </a:gridCol>
                <a:gridCol w="686994">
                  <a:extLst>
                    <a:ext uri="{9D8B030D-6E8A-4147-A177-3AD203B41FA5}">
                      <a16:colId xmlns:a16="http://schemas.microsoft.com/office/drawing/2014/main" val="362559019"/>
                    </a:ext>
                  </a:extLst>
                </a:gridCol>
                <a:gridCol w="392568">
                  <a:extLst>
                    <a:ext uri="{9D8B030D-6E8A-4147-A177-3AD203B41FA5}">
                      <a16:colId xmlns:a16="http://schemas.microsoft.com/office/drawing/2014/main" val="3072781224"/>
                    </a:ext>
                  </a:extLst>
                </a:gridCol>
                <a:gridCol w="625656">
                  <a:extLst>
                    <a:ext uri="{9D8B030D-6E8A-4147-A177-3AD203B41FA5}">
                      <a16:colId xmlns:a16="http://schemas.microsoft.com/office/drawing/2014/main" val="1848434515"/>
                    </a:ext>
                  </a:extLst>
                </a:gridCol>
                <a:gridCol w="588852">
                  <a:extLst>
                    <a:ext uri="{9D8B030D-6E8A-4147-A177-3AD203B41FA5}">
                      <a16:colId xmlns:a16="http://schemas.microsoft.com/office/drawing/2014/main" val="934521153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計數 </a:t>
                      </a:r>
                      <a:r>
                        <a:rPr lang="en-US" altLang="zh-TW" sz="1800" u="none" strike="noStrike">
                          <a:effectLst/>
                        </a:rPr>
                        <a:t>- </a:t>
                      </a:r>
                      <a:r>
                        <a:rPr lang="en-US" sz="1800" u="none" strike="noStrike">
                          <a:effectLst/>
                        </a:rPr>
                        <a:t>browse.pNo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欄標籤</a:t>
                      </a:r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44323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列標籤</a:t>
                      </a:r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David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Jackson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Jennifer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Jenny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Su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Tony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總計</a:t>
                      </a:r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522576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a0910001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490188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a0911234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887343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a0921111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713874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b0905555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470766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b0922468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23446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c0927777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770296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總計</a:t>
                      </a:r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</a:rPr>
                        <a:t>8</a:t>
                      </a:r>
                      <a:endParaRPr lang="en-US" altLang="zh-TW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7572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858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8B18-D42B-4A65-8ECC-8876FF3C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關聯運算整理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15DA1A-7B03-4E0E-8494-A54675C3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針對單一關聯</a:t>
            </a:r>
            <a:endParaRPr lang="en-US" altLang="zh-TW" dirty="0"/>
          </a:p>
          <a:p>
            <a:pPr lvl="1"/>
            <a:r>
              <a:rPr lang="en-US" altLang="zh-TW" dirty="0"/>
              <a:t>Select </a:t>
            </a:r>
            <a:r>
              <a:rPr lang="el-GR" altLang="zh-TW" b="1" dirty="0">
                <a:solidFill>
                  <a:srgbClr val="C00000"/>
                </a:solidFill>
              </a:rPr>
              <a:t>σ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Projection </a:t>
            </a:r>
            <a:r>
              <a:rPr lang="el-GR" altLang="zh-TW" b="1" dirty="0">
                <a:solidFill>
                  <a:srgbClr val="C00000"/>
                </a:solidFill>
              </a:rPr>
              <a:t>π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/>
              <a:t>結合集合論</a:t>
            </a:r>
            <a:endParaRPr lang="en-US" altLang="zh-TW" dirty="0"/>
          </a:p>
          <a:p>
            <a:pPr lvl="1"/>
            <a:r>
              <a:rPr lang="zh-TW" altLang="en-US" dirty="0"/>
              <a:t>交集 </a:t>
            </a:r>
            <a:r>
              <a:rPr lang="zh-TW" altLang="en-US" b="1" dirty="0">
                <a:solidFill>
                  <a:srgbClr val="C00000"/>
                </a:solidFill>
              </a:rPr>
              <a:t>ꓵ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聯集 </a:t>
            </a:r>
            <a:r>
              <a:rPr lang="zh-TW" altLang="en-US" b="1" dirty="0">
                <a:solidFill>
                  <a:srgbClr val="C00000"/>
                </a:solidFill>
              </a:rPr>
              <a:t>ꓴ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差集 </a:t>
            </a:r>
            <a:r>
              <a:rPr lang="en-US" altLang="zh-TW" sz="2400" b="1" dirty="0">
                <a:solidFill>
                  <a:srgbClr val="C00000"/>
                </a:solidFill>
              </a:rPr>
              <a:t>–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二元關聯運算</a:t>
            </a:r>
            <a:endParaRPr lang="en-US" altLang="zh-TW" dirty="0"/>
          </a:p>
          <a:p>
            <a:pPr lvl="1"/>
            <a:r>
              <a:rPr lang="en-US" altLang="zh-TW" dirty="0"/>
              <a:t>Join </a:t>
            </a:r>
            <a:r>
              <a:rPr lang="en-US" altLang="zh-TW" sz="2000" b="1" spc="600" dirty="0">
                <a:solidFill>
                  <a:srgbClr val="C00000"/>
                </a:solidFill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⋈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Division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>
                <a:solidFill>
                  <a:srgbClr val="C00000"/>
                </a:solidFill>
                <a:sym typeface="Symbol" panose="05050102010706020507" pitchFamily="18" charset="2"/>
              </a:rPr>
              <a:t>B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48F666-5284-42F0-A028-1A220CD3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165CEE-0730-454D-B820-EB2172E5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33" y="827818"/>
            <a:ext cx="3285584" cy="22287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C4099E-8F77-48A0-A1A9-E0ECDA0D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33" y="3639065"/>
            <a:ext cx="3669536" cy="239111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48AC7B-FB1F-4AE3-B48A-8E5A13959513}"/>
              </a:ext>
            </a:extLst>
          </p:cNvPr>
          <p:cNvSpPr txBox="1"/>
          <p:nvPr/>
        </p:nvSpPr>
        <p:spPr>
          <a:xfrm>
            <a:off x="7749259" y="305966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A34E05-7B1E-46F2-AF8C-F3DB249A62E1}"/>
              </a:ext>
            </a:extLst>
          </p:cNvPr>
          <p:cNvSpPr txBox="1"/>
          <p:nvPr/>
        </p:nvSpPr>
        <p:spPr>
          <a:xfrm>
            <a:off x="8557055" y="5534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58ADE6-DEFC-4432-9229-BECBCD5DFFDA}"/>
              </a:ext>
            </a:extLst>
          </p:cNvPr>
          <p:cNvSpPr txBox="1"/>
          <p:nvPr/>
        </p:nvSpPr>
        <p:spPr>
          <a:xfrm>
            <a:off x="6744731" y="5534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聯集</a:t>
            </a:r>
          </a:p>
        </p:txBody>
      </p:sp>
    </p:spTree>
    <p:extLst>
      <p:ext uri="{BB962C8B-B14F-4D97-AF65-F5344CB8AC3E}">
        <p14:creationId xmlns:p14="http://schemas.microsoft.com/office/powerpoint/2010/main" val="3464557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A47C5B6-36A3-4F1A-858A-6B9B314A51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資料庫正規化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9283CA8B-50D9-4E07-A34C-C7021D093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關聯式資料表如果設計不良，會造成新增、刪除或更新時的異常現象，因此必須將表格中會產生異常現象的部分屬性從原表格中</a:t>
            </a:r>
            <a:r>
              <a:rPr lang="zh-TW" altLang="en-US" b="0" i="0">
                <a:solidFill>
                  <a:srgbClr val="242424"/>
                </a:solidFill>
                <a:effectLst/>
                <a:latin typeface="source-serif-pro"/>
              </a:rPr>
              <a:t>分離出來產生</a:t>
            </a:r>
            <a:r>
              <a:rPr lang="zh-TW" altLang="en-US" b="1" i="0">
                <a:solidFill>
                  <a:srgbClr val="C00000"/>
                </a:solidFill>
                <a:effectLst/>
                <a:latin typeface="source-serif-pro"/>
              </a:rPr>
              <a:t>新</a:t>
            </a:r>
            <a:r>
              <a:rPr lang="zh-TW" altLang="en-US" b="1" i="0" dirty="0">
                <a:solidFill>
                  <a:srgbClr val="C00000"/>
                </a:solidFill>
                <a:effectLst/>
                <a:latin typeface="source-serif-pro"/>
              </a:rPr>
              <a:t>的資料表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，這個過程便稱為正規化（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Normalization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）</a:t>
            </a:r>
            <a:endParaRPr lang="zh-TW" altLang="en-US" dirty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009B19-9179-4DCB-BD48-F656E3FE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88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4ECCF-4120-404A-8D3F-4B23EC97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600" dirty="0">
                <a:latin typeface="微軟正黑體" pitchFamily="34" charset="-120"/>
              </a:rPr>
              <a:t>集合運算子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898AD-F4BB-4DD3-B615-4AF49FB70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solidFill>
                  <a:srgbClr val="00B0F0"/>
                </a:solidFill>
                <a:latin typeface="微軟正黑體" panose="020B0604030504040204" pitchFamily="34" charset="-120"/>
              </a:rPr>
              <a:t>交集</a:t>
            </a:r>
            <a:r>
              <a:rPr lang="zh-TW" altLang="en-US" sz="2800" dirty="0">
                <a:latin typeface="微軟正黑體" panose="020B0604030504040204" pitchFamily="34" charset="-120"/>
              </a:rPr>
              <a:t>（</a:t>
            </a:r>
            <a:r>
              <a:rPr lang="en-US" altLang="zh-TW" sz="2800" dirty="0">
                <a:latin typeface="微軟正黑體" panose="020B0604030504040204" pitchFamily="34" charset="-120"/>
              </a:rPr>
              <a:t>Intersection</a:t>
            </a:r>
            <a:r>
              <a:rPr lang="zh-TW" altLang="en-US" sz="2800" dirty="0">
                <a:latin typeface="微軟正黑體" panose="020B0604030504040204" pitchFamily="34" charset="-120"/>
              </a:rPr>
              <a:t>），以符號 </a:t>
            </a:r>
            <a:r>
              <a:rPr lang="zh-TW" altLang="en-US" sz="2800" dirty="0">
                <a:latin typeface="微軟正黑體" panose="020B0604030504040204" pitchFamily="34" charset="-120"/>
                <a:sym typeface="Symbol" pitchFamily="18" charset="2"/>
              </a:rPr>
              <a:t></a:t>
            </a:r>
            <a:r>
              <a:rPr lang="zh-TW" altLang="en-US" sz="2800" dirty="0">
                <a:latin typeface="微軟正黑體" panose="020B0604030504040204" pitchFamily="34" charset="-120"/>
              </a:rPr>
              <a:t> 表示</a:t>
            </a:r>
            <a:endParaRPr lang="en-US" altLang="zh-TW" sz="28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</a:rPr>
              <a:t>= {x, y, z}, B = {y, z, w}</a:t>
            </a: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sym typeface="Symbol" pitchFamily="18" charset="2"/>
              </a:rPr>
              <a:t>  </a:t>
            </a:r>
            <a:r>
              <a:rPr lang="en-US" altLang="zh-TW" sz="2400" dirty="0">
                <a:latin typeface="微軟正黑體" panose="020B0604030504040204" pitchFamily="34" charset="-120"/>
                <a:sym typeface="Symbol" pitchFamily="18" charset="2"/>
              </a:rPr>
              <a:t>B = {y, z}</a:t>
            </a:r>
            <a:endParaRPr lang="zh-TW" altLang="en-US" sz="2400" dirty="0">
              <a:latin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B0F0"/>
                </a:solidFill>
                <a:latin typeface="微軟正黑體" panose="020B0604030504040204" pitchFamily="34" charset="-120"/>
              </a:rPr>
              <a:t>聯集</a:t>
            </a:r>
            <a:r>
              <a:rPr lang="en-US" altLang="zh-TW" sz="2800" dirty="0">
                <a:latin typeface="微軟正黑體" panose="020B0604030504040204" pitchFamily="34" charset="-120"/>
              </a:rPr>
              <a:t>(Union</a:t>
            </a:r>
            <a:r>
              <a:rPr lang="zh-TW" altLang="en-US" sz="2800" dirty="0">
                <a:latin typeface="微軟正黑體" panose="020B0604030504040204" pitchFamily="34" charset="-120"/>
              </a:rPr>
              <a:t>），以符號 </a:t>
            </a:r>
            <a:r>
              <a:rPr lang="zh-TW" altLang="en-US" sz="2800" dirty="0">
                <a:latin typeface="微軟正黑體" panose="020B0604030504040204" pitchFamily="34" charset="-120"/>
                <a:sym typeface="Symbol" pitchFamily="18" charset="2"/>
              </a:rPr>
              <a:t></a:t>
            </a:r>
            <a:r>
              <a:rPr lang="zh-TW" altLang="en-US" sz="2800" dirty="0">
                <a:latin typeface="微軟正黑體" panose="020B0604030504040204" pitchFamily="34" charset="-120"/>
              </a:rPr>
              <a:t> 表示</a:t>
            </a:r>
            <a:endParaRPr lang="en-US" altLang="zh-TW" sz="28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sym typeface="Symbol" pitchFamily="18" charset="2"/>
              </a:rPr>
              <a:t>  </a:t>
            </a:r>
            <a:r>
              <a:rPr lang="en-US" altLang="zh-TW" sz="2400" dirty="0">
                <a:latin typeface="微軟正黑體" panose="020B0604030504040204" pitchFamily="34" charset="-120"/>
                <a:sym typeface="Symbol" pitchFamily="18" charset="2"/>
              </a:rPr>
              <a:t>B = {x, y, z, w}</a:t>
            </a:r>
            <a:endParaRPr lang="zh-TW" altLang="en-US" sz="2400" dirty="0">
              <a:latin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B0F0"/>
                </a:solidFill>
                <a:latin typeface="微軟正黑體" panose="020B0604030504040204" pitchFamily="34" charset="-120"/>
              </a:rPr>
              <a:t>差集</a:t>
            </a:r>
            <a:r>
              <a:rPr lang="en-US" altLang="zh-TW" sz="2800" dirty="0">
                <a:latin typeface="微軟正黑體" panose="020B0604030504040204" pitchFamily="34" charset="-120"/>
              </a:rPr>
              <a:t>(Difference</a:t>
            </a:r>
            <a:r>
              <a:rPr lang="zh-TW" altLang="en-US" sz="2800" dirty="0">
                <a:latin typeface="微軟正黑體" panose="020B0604030504040204" pitchFamily="34" charset="-120"/>
              </a:rPr>
              <a:t>），以符號 </a:t>
            </a:r>
            <a:r>
              <a:rPr lang="zh-TW" altLang="en-US" sz="2800" dirty="0">
                <a:latin typeface="微軟正黑體" panose="020B0604030504040204" pitchFamily="34" charset="-120"/>
                <a:sym typeface="Symbol" pitchFamily="18" charset="2"/>
              </a:rPr>
              <a:t></a:t>
            </a:r>
            <a:r>
              <a:rPr lang="zh-TW" altLang="en-US" sz="2800" dirty="0">
                <a:latin typeface="微軟正黑體" panose="020B0604030504040204" pitchFamily="34" charset="-120"/>
              </a:rPr>
              <a:t> 表示</a:t>
            </a:r>
            <a:endParaRPr lang="en-US" altLang="zh-TW" sz="28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</a:rPr>
              <a:t>A – B </a:t>
            </a:r>
            <a:r>
              <a:rPr lang="en-US" altLang="zh-TW" sz="2400">
                <a:latin typeface="微軟正黑體" panose="020B0604030504040204" pitchFamily="34" charset="-120"/>
              </a:rPr>
              <a:t>= {x}, B – A = {w}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pPr lvl="1"/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聯集的結果裡，重複的序列值也只保留一筆</a:t>
            </a:r>
            <a:endParaRPr lang="zh-TW" altLang="en-US" sz="2400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76F364-BC60-4F1F-842B-E026C1523CAC}"/>
              </a:ext>
            </a:extLst>
          </p:cNvPr>
          <p:cNvSpPr txBox="1"/>
          <p:nvPr/>
        </p:nvSpPr>
        <p:spPr>
          <a:xfrm>
            <a:off x="8231458" y="1365098"/>
            <a:ext cx="2959100" cy="15696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關聯的</a:t>
            </a:r>
            <a:r>
              <a:rPr lang="zh-TW" altLang="en-US" sz="2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屬性個數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和相對應</a:t>
            </a:r>
            <a:r>
              <a:rPr lang="zh-TW" altLang="en-US" sz="24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屬性型態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必須相同，這種性質稱為</a:t>
            </a:r>
            <a:r>
              <a:rPr lang="zh-TW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聯集相容性</a:t>
            </a:r>
            <a:endParaRPr lang="zh-TW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D4DFB8-F70B-4E89-B187-71A1B141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F6057A-9FFF-4F94-938A-37F09AD7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16" y="3597653"/>
            <a:ext cx="3285584" cy="22287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EA4424-61E9-43BD-B855-99ABE00B2BBA}"/>
              </a:ext>
            </a:extLst>
          </p:cNvPr>
          <p:cNvSpPr txBox="1"/>
          <p:nvPr/>
        </p:nvSpPr>
        <p:spPr>
          <a:xfrm>
            <a:off x="10194326" y="33386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A9ED62-4683-4272-B64B-8CF2C4BD17A5}"/>
              </a:ext>
            </a:extLst>
          </p:cNvPr>
          <p:cNvSpPr txBox="1"/>
          <p:nvPr/>
        </p:nvSpPr>
        <p:spPr>
          <a:xfrm>
            <a:off x="8474676" y="33386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FA4D40-57B1-40CC-8F0C-282AF0F7F6AA}"/>
              </a:ext>
            </a:extLst>
          </p:cNvPr>
          <p:cNvSpPr txBox="1"/>
          <p:nvPr/>
        </p:nvSpPr>
        <p:spPr>
          <a:xfrm>
            <a:off x="9413490" y="57838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DD4C095-E833-462C-81C5-7BF57FD1D08B}"/>
              </a:ext>
            </a:extLst>
          </p:cNvPr>
          <p:cNvSpPr txBox="1"/>
          <p:nvPr/>
        </p:nvSpPr>
        <p:spPr>
          <a:xfrm>
            <a:off x="1562066" y="4880198"/>
            <a:ext cx="459053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一個關聯代表一個集合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關聯的序列值代表集合的元素</a:t>
            </a:r>
          </a:p>
        </p:txBody>
      </p:sp>
    </p:spTree>
    <p:extLst>
      <p:ext uri="{BB962C8B-B14F-4D97-AF65-F5344CB8AC3E}">
        <p14:creationId xmlns:p14="http://schemas.microsoft.com/office/powerpoint/2010/main" val="179892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BCD8C9-5ABA-4292-BA76-E615AAB5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正規化的目的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93A130-CDB1-4426-85DA-D5B2B3FE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關聯綱要命名要明確</a:t>
            </a:r>
            <a:endParaRPr lang="en-US" altLang="zh-TW" sz="2400" b="1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>
                <a:latin typeface="微軟正黑體" pitchFamily="34" charset="-120"/>
              </a:rPr>
              <a:t>一個關聯綱目代表一個實體或一個關係型態</a:t>
            </a:r>
            <a:endParaRPr lang="en-US" altLang="zh-TW" b="1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不重複儲存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 b="1">
                <a:latin typeface="微軟正黑體" pitchFamily="34" charset="-120"/>
              </a:rPr>
              <a:t>浪費空間</a:t>
            </a:r>
            <a:endParaRPr lang="en-US" altLang="zh-TW" b="1">
              <a:latin typeface="微軟正黑體" pitchFamily="34" charset="-120"/>
            </a:endParaRPr>
          </a:p>
          <a:p>
            <a:pPr lvl="1"/>
            <a:r>
              <a:rPr lang="zh-TW" altLang="en-US">
                <a:latin typeface="微軟正黑體" pitchFamily="34" charset="-120"/>
              </a:rPr>
              <a:t>更新時產生異常</a:t>
            </a:r>
            <a:endParaRPr lang="en-US" altLang="zh-TW" b="1" dirty="0">
              <a:latin typeface="微軟正黑體" pitchFamily="34" charset="-120"/>
            </a:endParaRPr>
          </a:p>
          <a:p>
            <a:pPr marL="457200" lvl="1" indent="0">
              <a:buNone/>
            </a:pP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F729C29-1989-4F30-B226-16EFCEF54B87}"/>
              </a:ext>
            </a:extLst>
          </p:cNvPr>
          <p:cNvGrpSpPr/>
          <p:nvPr/>
        </p:nvGrpSpPr>
        <p:grpSpPr>
          <a:xfrm>
            <a:off x="3880104" y="2288639"/>
            <a:ext cx="7473696" cy="4533039"/>
            <a:chOff x="1907704" y="3071812"/>
            <a:chExt cx="5888037" cy="3310334"/>
          </a:xfrm>
        </p:grpSpPr>
        <p:pic>
          <p:nvPicPr>
            <p:cNvPr id="5" name="Picture 13" descr="D:\DB Book\第四版改版資料\資料庫高解析圖表\圖8-2.jpg">
              <a:extLst>
                <a:ext uri="{FF2B5EF4-FFF2-40B4-BE49-F238E27FC236}">
                  <a16:creationId xmlns:a16="http://schemas.microsoft.com/office/drawing/2014/main" id="{AB37FFB3-C756-4347-8E87-96B35617C7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23"/>
            <a:stretch/>
          </p:blipFill>
          <p:spPr bwMode="auto">
            <a:xfrm>
              <a:off x="1907704" y="3071812"/>
              <a:ext cx="5888037" cy="3310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B3826E7-45DB-4DC4-B4BC-10DDB9D25FFC}"/>
                </a:ext>
              </a:extLst>
            </p:cNvPr>
            <p:cNvSpPr/>
            <p:nvPr/>
          </p:nvSpPr>
          <p:spPr>
            <a:xfrm>
              <a:off x="5311477" y="4682274"/>
              <a:ext cx="2428875" cy="214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3C0F95-6F3E-4C84-8E37-0D068C412410}"/>
                </a:ext>
              </a:extLst>
            </p:cNvPr>
            <p:cNvSpPr/>
            <p:nvPr/>
          </p:nvSpPr>
          <p:spPr>
            <a:xfrm>
              <a:off x="5311477" y="5877272"/>
              <a:ext cx="2428875" cy="214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75042BAC-F384-4AB4-873C-B60AA4B6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4E22-6CB1-4806-B869-6CDE6E61B83F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2235E91-D0ED-4463-9ABD-354386AF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788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7B989-3ECC-40E8-BA6E-A9CE7A9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98"/>
            <a:ext cx="10515600" cy="1325563"/>
          </a:xfrm>
        </p:spPr>
        <p:txBody>
          <a:bodyPr/>
          <a:lstStyle/>
          <a:p>
            <a:r>
              <a:rPr lang="zh-TW" altLang="en-US" dirty="0"/>
              <a:t>避免資料更新異常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3B64C18-3D33-4D36-B6A6-4FB7EF654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497"/>
            <a:ext cx="10515600" cy="50666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新增異常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新增資料時若無法新增</a:t>
            </a:r>
            <a:r>
              <a:rPr lang="zh-TW" altLang="en-US">
                <a:latin typeface="微軟正黑體" panose="020B0604030504040204" pitchFamily="34" charset="-120"/>
              </a:rPr>
              <a:t>完整資料項目</a:t>
            </a:r>
            <a:endParaRPr lang="en-US" altLang="zh-TW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刪除某些資料時必須同時刪除其他資料以免造成</a:t>
            </a:r>
            <a:r>
              <a:rPr lang="zh-TW" altLang="en-US">
                <a:latin typeface="微軟正黑體" panose="020B0604030504040204" pitchFamily="34" charset="-120"/>
              </a:rPr>
              <a:t>資訊遺失</a:t>
            </a:r>
            <a:endParaRPr lang="en-US" altLang="zh-TW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修改某些資料時必須一併修改</a:t>
            </a:r>
            <a:r>
              <a:rPr lang="zh-TW" altLang="en-US">
                <a:latin typeface="微軟正黑體" panose="020B0604030504040204" pitchFamily="34" charset="-120"/>
              </a:rPr>
              <a:t>其他資料</a:t>
            </a:r>
            <a:endParaRPr lang="en-US" altLang="zh-TW">
              <a:latin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F21C46D2-0CC9-47FC-AE74-23F9CA0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AC89-C979-4AB3-BE9B-530B5084FCA2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EA3FCA-1FF8-4D56-971A-8196A761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96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92A6468-4F7D-4580-A72F-BCF373F0276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27924" y="622487"/>
          <a:ext cx="7569199" cy="1885950"/>
        </p:xfrm>
        <a:graphic>
          <a:graphicData uri="http://schemas.openxmlformats.org/drawingml/2006/table">
            <a:tbl>
              <a:tblPr/>
              <a:tblGrid>
                <a:gridCol w="1010922">
                  <a:extLst>
                    <a:ext uri="{9D8B030D-6E8A-4147-A177-3AD203B41FA5}">
                      <a16:colId xmlns:a16="http://schemas.microsoft.com/office/drawing/2014/main" val="171538663"/>
                    </a:ext>
                  </a:extLst>
                </a:gridCol>
                <a:gridCol w="1010922">
                  <a:extLst>
                    <a:ext uri="{9D8B030D-6E8A-4147-A177-3AD203B41FA5}">
                      <a16:colId xmlns:a16="http://schemas.microsoft.com/office/drawing/2014/main" val="4211466432"/>
                    </a:ext>
                  </a:extLst>
                </a:gridCol>
                <a:gridCol w="1478235">
                  <a:extLst>
                    <a:ext uri="{9D8B030D-6E8A-4147-A177-3AD203B41FA5}">
                      <a16:colId xmlns:a16="http://schemas.microsoft.com/office/drawing/2014/main" val="1580329767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1452829800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672552054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1689783926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719285008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transactionMember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2911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transTime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147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2005/2/2  18:30:00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a0911234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A122555888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Tony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1980/12/12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909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92666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2005/10/10  22:10:30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931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2005/9/10 10:10:00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A220123456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1979/1/1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8035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2005/10/15 09:00:00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2650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2005/5/5 12:30:30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b0905555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C200456789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Jennifer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1974/3/4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38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2005/11/11 09:10:00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b0922468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R100200300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Jackson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1980/3/30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9674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Chen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46964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1770E-2D08-4E34-A83F-C45C91D09BA6}"/>
              </a:ext>
            </a:extLst>
          </p:cNvPr>
          <p:cNvGraphicFramePr>
            <a:graphicFrameLocks noGrp="1"/>
          </p:cNvGraphicFramePr>
          <p:nvPr/>
        </p:nvGraphicFramePr>
        <p:xfrm>
          <a:off x="927925" y="2757231"/>
          <a:ext cx="7569200" cy="1466850"/>
        </p:xfrm>
        <a:graphic>
          <a:graphicData uri="http://schemas.openxmlformats.org/drawingml/2006/table">
            <a:tbl>
              <a:tblPr/>
              <a:tblGrid>
                <a:gridCol w="1015574">
                  <a:extLst>
                    <a:ext uri="{9D8B030D-6E8A-4147-A177-3AD203B41FA5}">
                      <a16:colId xmlns:a16="http://schemas.microsoft.com/office/drawing/2014/main" val="2411584599"/>
                    </a:ext>
                  </a:extLst>
                </a:gridCol>
                <a:gridCol w="1015574">
                  <a:extLst>
                    <a:ext uri="{9D8B030D-6E8A-4147-A177-3AD203B41FA5}">
                      <a16:colId xmlns:a16="http://schemas.microsoft.com/office/drawing/2014/main" val="4252162130"/>
                    </a:ext>
                  </a:extLst>
                </a:gridCol>
                <a:gridCol w="1475756">
                  <a:extLst>
                    <a:ext uri="{9D8B030D-6E8A-4147-A177-3AD203B41FA5}">
                      <a16:colId xmlns:a16="http://schemas.microsoft.com/office/drawing/2014/main" val="2885919471"/>
                    </a:ext>
                  </a:extLst>
                </a:gridCol>
                <a:gridCol w="1015574">
                  <a:extLst>
                    <a:ext uri="{9D8B030D-6E8A-4147-A177-3AD203B41FA5}">
                      <a16:colId xmlns:a16="http://schemas.microsoft.com/office/drawing/2014/main" val="2831785058"/>
                    </a:ext>
                  </a:extLst>
                </a:gridCol>
                <a:gridCol w="1015574">
                  <a:extLst>
                    <a:ext uri="{9D8B030D-6E8A-4147-A177-3AD203B41FA5}">
                      <a16:colId xmlns:a16="http://schemas.microsoft.com/office/drawing/2014/main" val="2609511293"/>
                    </a:ext>
                  </a:extLst>
                </a:gridCol>
                <a:gridCol w="1015574">
                  <a:extLst>
                    <a:ext uri="{9D8B030D-6E8A-4147-A177-3AD203B41FA5}">
                      <a16:colId xmlns:a16="http://schemas.microsoft.com/office/drawing/2014/main" val="281428815"/>
                    </a:ext>
                  </a:extLst>
                </a:gridCol>
                <a:gridCol w="1015574">
                  <a:extLst>
                    <a:ext uri="{9D8B030D-6E8A-4147-A177-3AD203B41FA5}">
                      <a16:colId xmlns:a16="http://schemas.microsoft.com/office/drawing/2014/main" val="171738071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transTime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2946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2005/2/2  18:30:00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a0911234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A122555888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Tony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1980/12/12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5525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92666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2005/10/10  22:10:30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4116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2005/9/10 10:10:00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A220123456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1979/1/1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3496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2005/10/15 09:00:00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52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2005/5/5 12:30:30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b0905555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C200456789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Jennifer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sng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1974/3/4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039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2005/11/11 09:10:00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b0922468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R100200300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Jackson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1980/3/30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79705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0FF029B-FFDE-406F-A523-14841786AD1C}"/>
              </a:ext>
            </a:extLst>
          </p:cNvPr>
          <p:cNvGraphicFramePr>
            <a:graphicFrameLocks noGrp="1"/>
          </p:cNvGraphicFramePr>
          <p:nvPr/>
        </p:nvGraphicFramePr>
        <p:xfrm>
          <a:off x="927924" y="4409890"/>
          <a:ext cx="7569199" cy="1466850"/>
        </p:xfrm>
        <a:graphic>
          <a:graphicData uri="http://schemas.openxmlformats.org/drawingml/2006/table">
            <a:tbl>
              <a:tblPr/>
              <a:tblGrid>
                <a:gridCol w="1010922">
                  <a:extLst>
                    <a:ext uri="{9D8B030D-6E8A-4147-A177-3AD203B41FA5}">
                      <a16:colId xmlns:a16="http://schemas.microsoft.com/office/drawing/2014/main" val="1095942958"/>
                    </a:ext>
                  </a:extLst>
                </a:gridCol>
                <a:gridCol w="1010922">
                  <a:extLst>
                    <a:ext uri="{9D8B030D-6E8A-4147-A177-3AD203B41FA5}">
                      <a16:colId xmlns:a16="http://schemas.microsoft.com/office/drawing/2014/main" val="2245901211"/>
                    </a:ext>
                  </a:extLst>
                </a:gridCol>
                <a:gridCol w="1478235">
                  <a:extLst>
                    <a:ext uri="{9D8B030D-6E8A-4147-A177-3AD203B41FA5}">
                      <a16:colId xmlns:a16="http://schemas.microsoft.com/office/drawing/2014/main" val="3400957518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804890264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585434385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1775241265"/>
                    </a:ext>
                  </a:extLst>
                </a:gridCol>
                <a:gridCol w="1017280">
                  <a:extLst>
                    <a:ext uri="{9D8B030D-6E8A-4147-A177-3AD203B41FA5}">
                      <a16:colId xmlns:a16="http://schemas.microsoft.com/office/drawing/2014/main" val="205809633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transTime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77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2005/2/2  18:30:00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a0911234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A122555888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Tony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1980/12/12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2880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92666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2005/10/10  22:10:30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22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91888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2005/9/10 10:10:00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a0910111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A220123456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1979/1/1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3227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2005/10/15 09:00:00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c0927777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B123123123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1982/6/6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2805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2005/5/5 12:30:30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b0905555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C200456789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Jennifer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1974/3/4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844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92555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2005/11/11 09:10:00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b0922468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R100200300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Jackson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1980/3/30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50078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C0A525C-3D99-42BF-A249-56C8CB5CED70}"/>
              </a:ext>
            </a:extLst>
          </p:cNvPr>
          <p:cNvSpPr txBox="1"/>
          <p:nvPr/>
        </p:nvSpPr>
        <p:spPr>
          <a:xfrm>
            <a:off x="8722425" y="153191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新增資料造成會員資訊不一致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1BCA03-5CD8-48F9-906D-ADFD0934FE77}"/>
              </a:ext>
            </a:extLst>
          </p:cNvPr>
          <p:cNvSpPr txBox="1"/>
          <p:nvPr/>
        </p:nvSpPr>
        <p:spPr>
          <a:xfrm>
            <a:off x="8722425" y="34290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刪除資料後將會員資料也刪除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AA548B-E00F-44D2-A861-B1D316F56B40}"/>
              </a:ext>
            </a:extLst>
          </p:cNvPr>
          <p:cNvSpPr txBox="1"/>
          <p:nvPr/>
        </p:nvSpPr>
        <p:spPr>
          <a:xfrm>
            <a:off x="8722425" y="508857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修改資料後造成會員資料不一致</a:t>
            </a:r>
          </a:p>
        </p:txBody>
      </p:sp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454429B3-B351-4B49-AB02-138125D6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B2CF-2F10-4AF9-BDF5-08D6A4381600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249246F-FDDC-4378-9E4C-28983877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79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B1C2-28E0-45AF-8154-8747EB4F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屬性值為空值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93C9F3-4955-48BA-98E6-8682DA88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設計不良的綱目可能會造成有些屬性有許多空值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浪費空間 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彙總函數應用在有空值的屬性時，其意義不明確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空值的含義不唯一 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A1E115-0E93-4008-8707-6FF6FBAB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17" y="3046425"/>
            <a:ext cx="5395428" cy="35420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E63DF1-19E4-45BA-BBBB-31C0A29487BE}"/>
              </a:ext>
            </a:extLst>
          </p:cNvPr>
          <p:cNvSpPr txBox="1"/>
          <p:nvPr/>
        </p:nvSpPr>
        <p:spPr>
          <a:xfrm>
            <a:off x="1783242" y="3526972"/>
            <a:ext cx="31410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當書籍商品的作者為多值時，如果關聯綱目設定</a:t>
            </a:r>
            <a:r>
              <a:rPr lang="en-US" altLang="zh-TW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個作者欄位，而書籍一般僅有一至二個作者，將造成資料表出現許多空值。或若有一本書有</a:t>
            </a:r>
            <a:r>
              <a:rPr lang="en-US" altLang="zh-TW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位作者則無法完整記錄作者資訊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8871BA01-E0B5-470C-94F0-E89D4C00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2F55-2285-4240-B0B8-8012696C6DE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45447B-4098-4DC7-A256-60FAC3F8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60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6EF12-6619-4041-8D78-9DB1ACA4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047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Lossless join decomposition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759116-D91D-461D-8FFC-127FF607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0343"/>
            <a:ext cx="11149361" cy="50666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當關聯裡的屬性太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多時，謹慎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將一個關聯切割成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兩個，使分解後的關聯合併</a:t>
            </a:r>
            <a:r>
              <a: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(JOIN)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時不會產生虛假序列值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將一個關聯綱目分解成數個</a:t>
            </a:r>
            <a:r>
              <a:rPr lang="zh-TW" altLang="en-US" sz="2000">
                <a:latin typeface="微軟正黑體" panose="020B0604030504040204" pitchFamily="34" charset="-120"/>
              </a:rPr>
              <a:t>時，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切割之後的兩個關聯，其共同屬性必須是</a:t>
            </a:r>
            <a:r>
              <a:rPr lang="zh-TW" altLang="en-US" sz="20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其中一個關聯的關聯鍵</a:t>
            </a:r>
            <a:endParaRPr lang="en-US" altLang="zh-TW" sz="2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2000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2AC5C2-AF29-4F92-8493-0728085B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026E-4B3E-4F74-AB98-7653B7D2A50D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206C5B-477C-4ED8-9373-D50D8F5B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DA4761-A2F8-49B4-AFD7-9FF8B1E06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96" t="-2568" r="-2795" b="80936"/>
          <a:stretch/>
        </p:blipFill>
        <p:spPr>
          <a:xfrm>
            <a:off x="838198" y="2531728"/>
            <a:ext cx="10728430" cy="22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9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D46DA87-6379-4EC6-84A1-053437414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96" t="-2568" r="-2795" b="6723"/>
          <a:stretch/>
        </p:blipFill>
        <p:spPr>
          <a:xfrm>
            <a:off x="2643170" y="434898"/>
            <a:ext cx="6905660" cy="64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9265F-B948-4ED9-AB23-ECC92A59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400"/>
              <a:t>考慮課本圖</a:t>
            </a:r>
            <a:r>
              <a:rPr lang="en-US" altLang="zh-TW" sz="2400"/>
              <a:t>8-1(a)</a:t>
            </a:r>
            <a:r>
              <a:rPr lang="zh-TW" altLang="en-US" sz="2400"/>
              <a:t>的</a:t>
            </a:r>
            <a:r>
              <a:rPr lang="en-US" altLang="zh-TW" sz="2400"/>
              <a:t>TransactionMember </a:t>
            </a:r>
            <a:r>
              <a:rPr lang="zh-TW" altLang="en-US" sz="2400"/>
              <a:t>關聯，請問以下的分解何者滿足’無損 </a:t>
            </a:r>
            <a:r>
              <a:rPr lang="en-US" altLang="zh-TW" sz="2400"/>
              <a:t>JOIN </a:t>
            </a:r>
            <a:r>
              <a:rPr lang="zh-TW" altLang="en-US" sz="2400"/>
              <a:t>的分解’</a:t>
            </a:r>
            <a:r>
              <a:rPr lang="en-US" altLang="zh-TW" sz="2400"/>
              <a:t>? </a:t>
            </a:r>
            <a:endParaRPr lang="zh-TW" altLang="en-US" sz="240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E7D517D-310E-4E01-9ABF-1788479A4B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549077"/>
              </p:ext>
            </p:extLst>
          </p:nvPr>
        </p:nvGraphicFramePr>
        <p:xfrm>
          <a:off x="838204" y="1108358"/>
          <a:ext cx="105155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74103053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267076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340189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2740363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7053242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13884412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808091696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altLang="zh-TW"/>
                        <a:t>TransactionMember</a:t>
                      </a:r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8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sng"/>
                        <a:t>tNo</a:t>
                      </a:r>
                      <a:endParaRPr lang="zh-TW" altLang="en-US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transTime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mId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pId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Name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birthday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3514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8E1074DD-0606-468F-8301-557C8874BDFA}"/>
              </a:ext>
            </a:extLst>
          </p:cNvPr>
          <p:cNvSpPr txBox="1"/>
          <p:nvPr/>
        </p:nvSpPr>
        <p:spPr>
          <a:xfrm>
            <a:off x="1360449" y="2386361"/>
            <a:ext cx="9037154" cy="2943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/>
              <a:t>T1(tNo, method, transTime), T2(mId, pId, name, birthday)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/>
              <a:t>T1(tNo, method, transTime, name), T2(mId, pId, name, birthday)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/>
              <a:t>T1(tNo, method, transTime, pId), T2(mId, pId, name, birthday)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/>
              <a:t>T1(tNo, method, transTime, birthday), T2(mId, pId, name, birthday)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415342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DB1B3-4EF3-4AD4-8E46-4D93419C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函數相依</a:t>
            </a:r>
            <a:br>
              <a:rPr lang="en-US" altLang="zh-TW"/>
            </a:br>
            <a:r>
              <a:rPr lang="en-US" altLang="zh-TW"/>
              <a:t>(Function Dependency)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C89221-BBB0-49F7-BEA0-46B95858D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正規化的基本觀念</a:t>
            </a:r>
            <a:endParaRPr lang="en-US" altLang="zh-TW"/>
          </a:p>
          <a:p>
            <a:r>
              <a:rPr lang="zh-TW" altLang="en-US"/>
              <a:t>二個屬性間存在的一種類似函數</a:t>
            </a:r>
            <a:r>
              <a:rPr lang="en-US" altLang="zh-TW"/>
              <a:t>(</a:t>
            </a:r>
            <a:r>
              <a:rPr lang="zh-TW" altLang="en-US"/>
              <a:t>對應 </a:t>
            </a:r>
            <a:r>
              <a:rPr lang="en-US" altLang="zh-TW">
                <a:sym typeface="Wingdings" panose="05000000000000000000" pitchFamily="2" charset="2"/>
              </a:rPr>
              <a:t>)</a:t>
            </a:r>
          </a:p>
          <a:p>
            <a:r>
              <a:rPr lang="en-US" altLang="zh-TW">
                <a:sym typeface="Wingdings" panose="05000000000000000000" pitchFamily="2" charset="2"/>
              </a:rPr>
              <a:t>y = f(x) </a:t>
            </a:r>
            <a:r>
              <a:rPr lang="en-US" altLang="zh-TW">
                <a:sym typeface="Symbol" panose="05050102010706020507" pitchFamily="18" charset="2"/>
              </a:rPr>
              <a:t> f: X </a:t>
            </a:r>
            <a:r>
              <a:rPr lang="en-US" altLang="zh-TW">
                <a:sym typeface="Wingdings" panose="05000000000000000000" pitchFamily="2" charset="2"/>
              </a:rPr>
              <a:t> Y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259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9221B-6687-4082-808E-D3C5C083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2065A0-C580-46EE-9FEE-92ADD2E3B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{mId}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{name, birthday} </a:t>
            </a:r>
          </a:p>
          <a:p>
            <a:pPr lvl="1"/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剛好有一組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{name, birthday}</a:t>
            </a:r>
          </a:p>
          <a:p>
            <a:pPr lvl="1"/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不會有一個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有兩組或以上的</a:t>
            </a:r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{name, birthday}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{name}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{mId}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不成立</a:t>
            </a:r>
          </a:p>
          <a:p>
            <a:pPr lvl="1"/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因為可能有同名同姓的會員 </a:t>
            </a:r>
          </a:p>
          <a:p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ECB4D38-DDEA-422B-BA06-F59BACB2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66806"/>
              </p:ext>
            </p:extLst>
          </p:nvPr>
        </p:nvGraphicFramePr>
        <p:xfrm>
          <a:off x="5767658" y="2790614"/>
          <a:ext cx="513823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229">
                  <a:extLst>
                    <a:ext uri="{9D8B030D-6E8A-4147-A177-3AD203B41FA5}">
                      <a16:colId xmlns:a16="http://schemas.microsoft.com/office/drawing/2014/main" val="2830672910"/>
                    </a:ext>
                  </a:extLst>
                </a:gridCol>
                <a:gridCol w="1583473">
                  <a:extLst>
                    <a:ext uri="{9D8B030D-6E8A-4147-A177-3AD203B41FA5}">
                      <a16:colId xmlns:a16="http://schemas.microsoft.com/office/drawing/2014/main" val="1599571132"/>
                    </a:ext>
                  </a:extLst>
                </a:gridCol>
                <a:gridCol w="1661533">
                  <a:extLst>
                    <a:ext uri="{9D8B030D-6E8A-4147-A177-3AD203B41FA5}">
                      <a16:colId xmlns:a16="http://schemas.microsoft.com/office/drawing/2014/main" val="413901242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altLang="zh-TW"/>
                        <a:t>Member </a:t>
                      </a:r>
                      <a:r>
                        <a:rPr lang="zh-TW" altLang="en-US"/>
                        <a:t>會員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7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會員編號 </a:t>
                      </a:r>
                      <a:r>
                        <a:rPr lang="en-US" altLang="zh-TW"/>
                        <a:t>(mId)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姓名 </a:t>
                      </a:r>
                      <a:r>
                        <a:rPr lang="en-US" altLang="zh-TW"/>
                        <a:t>(name)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生日</a:t>
                      </a:r>
                      <a:r>
                        <a:rPr lang="en-US" altLang="zh-TW"/>
                        <a:t>(birthday)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93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a0910001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Jenny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2001-12-11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9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a0911234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Tony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2002-3-2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12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c0927777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Su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2002-8-13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9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b0905555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Jennifer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2001-12-29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18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b0922468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Jackson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2002-1-16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a0921111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David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2002-4-30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5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c0921234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Su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2001-10-20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8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109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D4D51-55DE-4374-862C-735258D9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函數相依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1D3E3-2A0C-473B-898C-C08AD60B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i="0" dirty="0">
                <a:effectLst/>
                <a:latin typeface="source-serif-pro"/>
              </a:rPr>
              <a:t>一個關聯表 </a:t>
            </a:r>
            <a:r>
              <a:rPr lang="en-US" altLang="zh-TW" i="0" dirty="0">
                <a:effectLst/>
                <a:latin typeface="source-serif-pro"/>
              </a:rPr>
              <a:t>R</a:t>
            </a:r>
            <a:r>
              <a:rPr lang="zh-TW" altLang="en-US" i="0" dirty="0">
                <a:effectLst/>
                <a:latin typeface="source-serif-pro"/>
              </a:rPr>
              <a:t>，其中 </a:t>
            </a:r>
            <a:r>
              <a:rPr lang="en-US" altLang="zh-TW" i="0" dirty="0">
                <a:effectLst/>
                <a:latin typeface="source-serif-pro"/>
              </a:rPr>
              <a:t>X</a:t>
            </a:r>
            <a:r>
              <a:rPr lang="zh-TW" altLang="en-US" i="0" dirty="0">
                <a:effectLst/>
                <a:latin typeface="source-serif-pro"/>
              </a:rPr>
              <a:t>、</a:t>
            </a:r>
            <a:r>
              <a:rPr lang="en-US" altLang="zh-TW" i="0" dirty="0">
                <a:effectLst/>
                <a:latin typeface="source-serif-pro"/>
              </a:rPr>
              <a:t>Y </a:t>
            </a:r>
            <a:r>
              <a:rPr lang="zh-TW" altLang="en-US" i="0" dirty="0">
                <a:effectLst/>
                <a:latin typeface="source-serif-pro"/>
              </a:rPr>
              <a:t>為屬性子集合，</a:t>
            </a:r>
            <a:r>
              <a:rPr lang="en-US" altLang="zh-TW" i="0" dirty="0">
                <a:effectLst/>
                <a:latin typeface="source-serif-pro"/>
              </a:rPr>
              <a:t>R </a:t>
            </a:r>
            <a:r>
              <a:rPr lang="zh-TW" altLang="en-US" i="0" dirty="0">
                <a:effectLst/>
                <a:latin typeface="source-serif-pro"/>
              </a:rPr>
              <a:t>的 </a:t>
            </a:r>
            <a:r>
              <a:rPr lang="en-US" altLang="zh-TW" i="0" dirty="0">
                <a:solidFill>
                  <a:srgbClr val="C00000"/>
                </a:solidFill>
                <a:effectLst/>
                <a:latin typeface="source-serif-pro"/>
              </a:rPr>
              <a:t>X </a:t>
            </a:r>
            <a:r>
              <a:rPr lang="zh-TW" altLang="en-US" i="0" dirty="0">
                <a:solidFill>
                  <a:srgbClr val="C00000"/>
                </a:solidFill>
                <a:effectLst/>
                <a:latin typeface="source-serif-pro"/>
              </a:rPr>
              <a:t>值可以唯一決定 </a:t>
            </a:r>
            <a:r>
              <a:rPr lang="en-US" altLang="zh-TW" i="0" dirty="0">
                <a:solidFill>
                  <a:srgbClr val="C00000"/>
                </a:solidFill>
                <a:effectLst/>
                <a:latin typeface="source-serif-pro"/>
              </a:rPr>
              <a:t>Y </a:t>
            </a:r>
            <a:r>
              <a:rPr lang="zh-TW" altLang="en-US" i="0" dirty="0">
                <a:solidFill>
                  <a:srgbClr val="C00000"/>
                </a:solidFill>
                <a:effectLst/>
                <a:latin typeface="source-serif-pro"/>
              </a:rPr>
              <a:t>值</a:t>
            </a:r>
            <a:r>
              <a:rPr lang="zh-TW" altLang="en-US" i="0" dirty="0">
                <a:effectLst/>
                <a:latin typeface="source-serif-pro"/>
              </a:rPr>
              <a:t>（即：</a:t>
            </a:r>
            <a:r>
              <a:rPr lang="en-US" altLang="zh-TW" i="0" dirty="0">
                <a:effectLst/>
                <a:latin typeface="source-serif-pro"/>
              </a:rPr>
              <a:t>R </a:t>
            </a:r>
            <a:r>
              <a:rPr lang="zh-TW" altLang="en-US" i="0" dirty="0">
                <a:effectLst/>
                <a:latin typeface="source-serif-pro"/>
              </a:rPr>
              <a:t>中的</a:t>
            </a:r>
            <a:r>
              <a:rPr lang="zh-TW" altLang="en-US" i="0" dirty="0">
                <a:solidFill>
                  <a:srgbClr val="C00000"/>
                </a:solidFill>
                <a:effectLst/>
                <a:latin typeface="source-serif-pro"/>
              </a:rPr>
              <a:t>每個 </a:t>
            </a:r>
            <a:r>
              <a:rPr lang="en-US" altLang="zh-TW" i="0" dirty="0">
                <a:solidFill>
                  <a:srgbClr val="C00000"/>
                </a:solidFill>
                <a:effectLst/>
                <a:latin typeface="source-serif-pro"/>
              </a:rPr>
              <a:t>X </a:t>
            </a:r>
            <a:r>
              <a:rPr lang="zh-TW" altLang="en-US" i="0" dirty="0">
                <a:solidFill>
                  <a:srgbClr val="C00000"/>
                </a:solidFill>
                <a:effectLst/>
                <a:latin typeface="source-serif-pro"/>
              </a:rPr>
              <a:t>值都有唯一 </a:t>
            </a:r>
            <a:r>
              <a:rPr lang="en-US" altLang="zh-TW" i="0" dirty="0">
                <a:solidFill>
                  <a:srgbClr val="C00000"/>
                </a:solidFill>
                <a:effectLst/>
                <a:latin typeface="source-serif-pro"/>
              </a:rPr>
              <a:t>Y </a:t>
            </a:r>
            <a:r>
              <a:rPr lang="zh-TW" altLang="en-US" i="0" dirty="0">
                <a:solidFill>
                  <a:srgbClr val="C00000"/>
                </a:solidFill>
                <a:effectLst/>
                <a:latin typeface="source-serif-pro"/>
              </a:rPr>
              <a:t>值與它相對應</a:t>
            </a:r>
            <a:r>
              <a:rPr lang="zh-TW" altLang="en-US" i="0" dirty="0">
                <a:effectLst/>
                <a:latin typeface="source-serif-pro"/>
              </a:rPr>
              <a:t>）時，則 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Y </a:t>
            </a:r>
            <a:r>
              <a:rPr lang="zh-TW" altLang="en-US" dirty="0">
                <a:solidFill>
                  <a:srgbClr val="00B0F0"/>
                </a:solidFill>
                <a:latin typeface="source-serif-pro"/>
              </a:rPr>
              <a:t>函數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相依於 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X</a:t>
            </a:r>
            <a:r>
              <a:rPr lang="zh-TW" altLang="en-US" i="0" dirty="0">
                <a:effectLst/>
                <a:latin typeface="source-serif-pro"/>
              </a:rPr>
              <a:t>，或說 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X </a:t>
            </a:r>
            <a:r>
              <a:rPr lang="zh-TW" altLang="en-US" dirty="0">
                <a:solidFill>
                  <a:srgbClr val="00B0F0"/>
                </a:solidFill>
                <a:latin typeface="source-serif-pro"/>
              </a:rPr>
              <a:t>函數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決定 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Y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（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X → Y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）</a:t>
            </a:r>
            <a:r>
              <a:rPr lang="zh-TW" altLang="en-US" i="0" dirty="0">
                <a:effectLst/>
                <a:latin typeface="source-serif-pro"/>
              </a:rPr>
              <a:t>，此即函數相依性的定義</a:t>
            </a:r>
            <a:r>
              <a:rPr lang="en-US" altLang="zh-TW" i="0" dirty="0">
                <a:effectLst/>
                <a:latin typeface="source-serif-pro"/>
              </a:rPr>
              <a:t>(</a:t>
            </a:r>
            <a:r>
              <a:rPr lang="zh-TW" altLang="en-US" i="0" dirty="0">
                <a:effectLst/>
                <a:latin typeface="source-serif-pro"/>
              </a:rPr>
              <a:t>又名功能相依</a:t>
            </a:r>
            <a:r>
              <a:rPr lang="en-US" altLang="zh-TW" i="0" dirty="0">
                <a:effectLst/>
                <a:latin typeface="source-serif-pro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i="0" dirty="0">
                <a:effectLst/>
                <a:latin typeface="source-serif-pro"/>
              </a:rPr>
              <a:t>當 </a:t>
            </a:r>
            <a:r>
              <a:rPr lang="en-US" altLang="zh-TW" i="0" dirty="0">
                <a:effectLst/>
                <a:latin typeface="source-serif-pro"/>
              </a:rPr>
              <a:t>X → Y </a:t>
            </a:r>
            <a:r>
              <a:rPr lang="zh-TW" altLang="en-US" i="0" dirty="0">
                <a:effectLst/>
                <a:latin typeface="source-serif-pro"/>
              </a:rPr>
              <a:t>時，則 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X 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稱為功能相依決定者</a:t>
            </a:r>
            <a:r>
              <a:rPr lang="zh-TW" altLang="en-US" i="0" dirty="0">
                <a:effectLst/>
                <a:latin typeface="source-serif-pro"/>
              </a:rPr>
              <a:t>（</a:t>
            </a:r>
            <a:r>
              <a:rPr lang="en-US" altLang="zh-TW" i="0" dirty="0">
                <a:effectLst/>
                <a:latin typeface="source-serif-pro"/>
              </a:rPr>
              <a:t>Determinant</a:t>
            </a:r>
            <a:r>
              <a:rPr lang="zh-TW" altLang="en-US" i="0" dirty="0">
                <a:effectLst/>
                <a:latin typeface="source-serif-pro"/>
              </a:rPr>
              <a:t>），</a:t>
            </a:r>
            <a:r>
              <a:rPr lang="en-US" altLang="zh-TW" i="0" dirty="0">
                <a:solidFill>
                  <a:srgbClr val="00B0F0"/>
                </a:solidFill>
                <a:effectLst/>
                <a:latin typeface="source-serif-pro"/>
              </a:rPr>
              <a:t>Y </a:t>
            </a:r>
            <a:r>
              <a:rPr lang="zh-TW" altLang="en-US" i="0" dirty="0">
                <a:solidFill>
                  <a:srgbClr val="00B0F0"/>
                </a:solidFill>
                <a:effectLst/>
                <a:latin typeface="source-serif-pro"/>
              </a:rPr>
              <a:t>稱為功能相依者</a:t>
            </a:r>
            <a:r>
              <a:rPr lang="zh-TW" altLang="en-US" i="0" dirty="0">
                <a:effectLst/>
                <a:latin typeface="source-serif-pro"/>
              </a:rPr>
              <a:t>（</a:t>
            </a:r>
            <a:r>
              <a:rPr lang="en-US" altLang="zh-TW" i="0" dirty="0">
                <a:effectLst/>
                <a:latin typeface="source-serif-pro"/>
              </a:rPr>
              <a:t>Dependent</a:t>
            </a:r>
            <a:r>
              <a:rPr lang="zh-TW" altLang="en-US" i="0" dirty="0">
                <a:effectLst/>
                <a:latin typeface="source-serif-pro"/>
              </a:rPr>
              <a:t>）。</a:t>
            </a:r>
            <a:endParaRPr lang="en-US" altLang="zh-TW" i="0" dirty="0">
              <a:effectLst/>
              <a:latin typeface="source-serif-pro"/>
            </a:endParaRPr>
          </a:p>
          <a:p>
            <a:pPr lvl="1"/>
            <a:r>
              <a:rPr lang="zh-TW" altLang="en-US" sz="2400" b="1" i="0" dirty="0">
                <a:effectLst/>
                <a:latin typeface="source-serif-pro"/>
              </a:rPr>
              <a:t>如果 </a:t>
            </a:r>
            <a:r>
              <a:rPr lang="en-US" altLang="zh-TW" sz="2400" b="1" i="0" dirty="0">
                <a:effectLst/>
                <a:latin typeface="source-serif-pro"/>
              </a:rPr>
              <a:t>X </a:t>
            </a:r>
            <a:r>
              <a:rPr lang="zh-TW" altLang="en-US" sz="2400" b="1" i="0" dirty="0">
                <a:effectLst/>
                <a:latin typeface="source-serif-pro"/>
              </a:rPr>
              <a:t>是 </a:t>
            </a:r>
            <a:r>
              <a:rPr lang="en-US" altLang="zh-TW" sz="2400" b="1" i="0" dirty="0">
                <a:effectLst/>
                <a:latin typeface="source-serif-pro"/>
              </a:rPr>
              <a:t>R </a:t>
            </a:r>
            <a:r>
              <a:rPr lang="zh-TW" altLang="en-US" sz="2400" b="1" i="0" dirty="0">
                <a:effectLst/>
                <a:latin typeface="source-serif-pro"/>
              </a:rPr>
              <a:t>的</a:t>
            </a:r>
            <a:r>
              <a:rPr lang="zh-TW" altLang="en-US" sz="2400" b="1" i="0" dirty="0">
                <a:solidFill>
                  <a:srgbClr val="C00000"/>
                </a:solidFill>
                <a:effectLst/>
                <a:latin typeface="source-serif-pro"/>
              </a:rPr>
              <a:t>主鍵</a:t>
            </a:r>
            <a:r>
              <a:rPr lang="zh-TW" altLang="en-US" sz="2400" b="1" i="0" dirty="0">
                <a:effectLst/>
                <a:latin typeface="source-serif-pro"/>
              </a:rPr>
              <a:t>或</a:t>
            </a:r>
            <a:r>
              <a:rPr lang="zh-TW" altLang="en-US" sz="2400" b="1" i="0" dirty="0">
                <a:solidFill>
                  <a:srgbClr val="7030A0"/>
                </a:solidFill>
                <a:effectLst/>
                <a:latin typeface="source-serif-pro"/>
              </a:rPr>
              <a:t>候選鍵</a:t>
            </a:r>
            <a:r>
              <a:rPr lang="zh-TW" altLang="en-US" sz="2400" b="1" i="0" dirty="0">
                <a:effectLst/>
                <a:latin typeface="source-serif-pro"/>
              </a:rPr>
              <a:t>，則 </a:t>
            </a:r>
            <a:r>
              <a:rPr lang="en-US" altLang="zh-TW" sz="2400" b="1" i="0" u="sng" dirty="0">
                <a:solidFill>
                  <a:srgbClr val="C00000"/>
                </a:solidFill>
                <a:effectLst/>
                <a:latin typeface="source-serif-pro"/>
              </a:rPr>
              <a:t>R </a:t>
            </a:r>
            <a:r>
              <a:rPr lang="zh-TW" altLang="en-US" sz="2400" b="1" i="0" u="sng" dirty="0">
                <a:solidFill>
                  <a:srgbClr val="C00000"/>
                </a:solidFill>
                <a:effectLst/>
                <a:latin typeface="source-serif-pro"/>
              </a:rPr>
              <a:t>中所有的屬性必須功能相依於 </a:t>
            </a:r>
            <a:r>
              <a:rPr lang="en-US" altLang="zh-TW" sz="2400" b="1" i="0" u="sng" dirty="0">
                <a:solidFill>
                  <a:srgbClr val="C00000"/>
                </a:solidFill>
                <a:effectLst/>
                <a:latin typeface="source-serif-pro"/>
              </a:rPr>
              <a:t>X</a:t>
            </a:r>
          </a:p>
          <a:p>
            <a:pPr lvl="1"/>
            <a:r>
              <a:rPr lang="en-US" altLang="zh-TW" sz="2400" b="1">
                <a:solidFill>
                  <a:srgbClr val="0000FF"/>
                </a:solidFill>
                <a:latin typeface="source-serif-pro"/>
              </a:rPr>
              <a:t>{</a:t>
            </a:r>
            <a:r>
              <a:rPr lang="en-US" altLang="zh-TW" sz="2400">
                <a:solidFill>
                  <a:srgbClr val="0000FF"/>
                </a:solidFill>
                <a:latin typeface="source-serif-pro"/>
              </a:rPr>
              <a:t>mId</a:t>
            </a:r>
            <a:r>
              <a:rPr lang="en-US" altLang="zh-TW" sz="2400" b="1">
                <a:solidFill>
                  <a:srgbClr val="0000FF"/>
                </a:solidFill>
                <a:latin typeface="source-serif-pro"/>
              </a:rPr>
              <a:t>}</a:t>
            </a:r>
            <a:r>
              <a:rPr lang="zh-TW" altLang="en-US" sz="2400" b="1">
                <a:solidFill>
                  <a:srgbClr val="0000FF"/>
                </a:solidFill>
                <a:latin typeface="source-serif-pro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source-serif-pro"/>
                <a:sym typeface="Wingdings" panose="05000000000000000000" pitchFamily="2" charset="2"/>
              </a:rPr>
              <a:t> {name, birthday}</a:t>
            </a:r>
          </a:p>
          <a:p>
            <a:pPr lvl="2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剛好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{name, birthday}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，不會有一個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有兩組或以上的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{name, birthday}</a:t>
            </a:r>
          </a:p>
          <a:p>
            <a:pPr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zh-TW" altLang="en-US" sz="2200" b="1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A3A22-DF84-45DA-A0F4-2B9DC004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62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106271-203C-4E5C-9AC3-21D373E1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6</a:t>
            </a:fld>
            <a:endParaRPr lang="zh-TW" altLang="en-US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467C126F-99A9-4B4C-945E-0BDAA90729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953" y="118550"/>
          <a:ext cx="6445696" cy="678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Visio" r:id="rId3" imgW="5686332" imgH="5867264" progId="Visio.Drawing.11">
                  <p:embed/>
                </p:oleObj>
              </mc:Choice>
              <mc:Fallback>
                <p:oleObj name="Visio" r:id="rId3" imgW="5686332" imgH="5867264" progId="Visio.Drawing.11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467C126F-99A9-4B4C-945E-0BDAA90729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53" y="118550"/>
                        <a:ext cx="6445696" cy="67832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E61BF680-6BE2-4591-A5D8-0897B1D42079}"/>
              </a:ext>
            </a:extLst>
          </p:cNvPr>
          <p:cNvSpPr txBox="1"/>
          <p:nvPr/>
        </p:nvSpPr>
        <p:spPr>
          <a:xfrm>
            <a:off x="2563604" y="3828479"/>
            <a:ext cx="4397742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/>
              <a:t>(b) Result(</a:t>
            </a:r>
            <a:r>
              <a:rPr lang="en-US" altLang="zh-TW" b="1" dirty="0" err="1"/>
              <a:t>sId</a:t>
            </a:r>
            <a:r>
              <a:rPr lang="en-US" altLang="zh-TW" b="1" dirty="0"/>
              <a:t>, </a:t>
            </a:r>
            <a:r>
              <a:rPr lang="en-US" altLang="zh-TW" b="1" dirty="0" err="1"/>
              <a:t>sName</a:t>
            </a:r>
            <a:r>
              <a:rPr lang="en-US" altLang="zh-TW" b="1" dirty="0"/>
              <a:t>) = Student </a:t>
            </a:r>
            <a:r>
              <a:rPr lang="en-US" altLang="zh-TW" b="1" dirty="0">
                <a:solidFill>
                  <a:srgbClr val="C00000"/>
                </a:solidFill>
              </a:rPr>
              <a:t>ꓵ</a:t>
            </a:r>
            <a:r>
              <a:rPr lang="en-US" altLang="zh-TW" b="1" dirty="0"/>
              <a:t> Assistant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(c) Result(</a:t>
            </a:r>
            <a:r>
              <a:rPr lang="en-US" altLang="zh-TW" b="1" dirty="0" err="1"/>
              <a:t>sId</a:t>
            </a:r>
            <a:r>
              <a:rPr lang="en-US" altLang="zh-TW" b="1" dirty="0"/>
              <a:t>, </a:t>
            </a:r>
            <a:r>
              <a:rPr lang="en-US" altLang="zh-TW" b="1" dirty="0" err="1"/>
              <a:t>sName</a:t>
            </a:r>
            <a:r>
              <a:rPr lang="en-US" altLang="zh-TW" b="1" dirty="0"/>
              <a:t>) = Student </a:t>
            </a:r>
            <a:r>
              <a:rPr lang="en-US" altLang="zh-TW" b="1" dirty="0">
                <a:solidFill>
                  <a:srgbClr val="C00000"/>
                </a:solidFill>
              </a:rPr>
              <a:t>ꓴ</a:t>
            </a:r>
            <a:r>
              <a:rPr lang="en-US" altLang="zh-TW" b="1" dirty="0"/>
              <a:t> Assistant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(d) Result(</a:t>
            </a:r>
            <a:r>
              <a:rPr lang="en-US" altLang="zh-TW" b="1" dirty="0" err="1"/>
              <a:t>sId</a:t>
            </a:r>
            <a:r>
              <a:rPr lang="en-US" altLang="zh-TW" b="1" dirty="0"/>
              <a:t>, </a:t>
            </a:r>
            <a:r>
              <a:rPr lang="en-US" altLang="zh-TW" b="1" dirty="0" err="1"/>
              <a:t>sName</a:t>
            </a:r>
            <a:r>
              <a:rPr lang="en-US" altLang="zh-TW" b="1" dirty="0"/>
              <a:t>) = Student </a:t>
            </a:r>
            <a:r>
              <a:rPr lang="en-US" altLang="zh-TW" b="1" dirty="0">
                <a:solidFill>
                  <a:srgbClr val="C00000"/>
                </a:solidFill>
              </a:rPr>
              <a:t>–</a:t>
            </a:r>
            <a:r>
              <a:rPr lang="en-US" altLang="zh-TW" b="1" dirty="0"/>
              <a:t> Assistant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(e) Result(</a:t>
            </a:r>
            <a:r>
              <a:rPr lang="en-US" altLang="zh-TW" b="1" dirty="0" err="1"/>
              <a:t>sId</a:t>
            </a:r>
            <a:r>
              <a:rPr lang="en-US" altLang="zh-TW" b="1" dirty="0"/>
              <a:t>, </a:t>
            </a:r>
            <a:r>
              <a:rPr lang="en-US" altLang="zh-TW" b="1" dirty="0" err="1"/>
              <a:t>sName</a:t>
            </a:r>
            <a:r>
              <a:rPr lang="en-US" altLang="zh-TW" b="1" dirty="0"/>
              <a:t>) = Assistant </a:t>
            </a:r>
            <a:r>
              <a:rPr lang="en-US" altLang="zh-TW" b="1" dirty="0">
                <a:solidFill>
                  <a:srgbClr val="C00000"/>
                </a:solidFill>
              </a:rPr>
              <a:t>–</a:t>
            </a:r>
            <a:r>
              <a:rPr lang="en-US" altLang="zh-TW" b="1" dirty="0"/>
              <a:t> Student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462B41-5F85-4C9F-8E71-3BFA9A26F153}"/>
              </a:ext>
            </a:extLst>
          </p:cNvPr>
          <p:cNvSpPr txBox="1"/>
          <p:nvPr/>
        </p:nvSpPr>
        <p:spPr>
          <a:xfrm>
            <a:off x="7766138" y="544882"/>
            <a:ext cx="369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請列出</a:t>
            </a:r>
            <a:r>
              <a:rPr lang="en-US" altLang="zh-TW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(d)</a:t>
            </a:r>
            <a:r>
              <a:rPr lang="zh-TW" altLang="en-US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與</a:t>
            </a:r>
            <a:r>
              <a:rPr lang="en-US" altLang="zh-TW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(e)</a:t>
            </a:r>
            <a:r>
              <a:rPr lang="zh-TW" altLang="en-US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的結果關聯</a:t>
            </a:r>
            <a:r>
              <a:rPr lang="en-US" altLang="zh-TW" sz="2400" u="sng">
                <a:solidFill>
                  <a:srgbClr val="0000FF"/>
                </a:solidFill>
                <a:latin typeface="清松手寫體3" panose="00000500000000000000" pitchFamily="2" charset="-120"/>
                <a:ea typeface="清松手寫體3" panose="00000500000000000000" pitchFamily="2" charset="-120"/>
              </a:rPr>
              <a:t>?</a:t>
            </a:r>
            <a:endParaRPr lang="zh-TW" altLang="en-US" sz="2400" u="sng">
              <a:solidFill>
                <a:srgbClr val="0000FF"/>
              </a:solidFill>
              <a:latin typeface="清松手寫體3" panose="00000500000000000000" pitchFamily="2" charset="-120"/>
              <a:ea typeface="清松手寫體3" panose="00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8220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53921-4AA8-4BAE-89B5-F91AFF31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功能相依圖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789B3-3844-46AC-8CBA-C2A6D41CB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一個關聯的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任何「關聯鍵」皆可決定其所有屬性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屬性和屬性間的函數相依是一種語意的關係，必須由人工仔細推敲來訂定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7C8ED4-6F14-46D5-A34F-31508C60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5C4BA5-DF2B-42D8-9B5A-EBBC6D28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22" y="2939221"/>
            <a:ext cx="7980356" cy="15424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3B66D37-3C30-40EB-BDC8-B216F236BF61}"/>
              </a:ext>
            </a:extLst>
          </p:cNvPr>
          <p:cNvSpPr txBox="1"/>
          <p:nvPr/>
        </p:nvSpPr>
        <p:spPr>
          <a:xfrm>
            <a:off x="2105822" y="4849208"/>
            <a:ext cx="8318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{</a:t>
            </a:r>
            <a:r>
              <a:rPr lang="en-US" altLang="zh-TW" sz="2400" dirty="0" err="1">
                <a:solidFill>
                  <a:srgbClr val="0000FF"/>
                </a:solidFill>
              </a:rPr>
              <a:t>mID</a:t>
            </a:r>
            <a:r>
              <a:rPr lang="en-US" altLang="zh-TW" sz="2400" dirty="0">
                <a:solidFill>
                  <a:srgbClr val="0000FF"/>
                </a:solidFill>
              </a:rPr>
              <a:t>}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 {</a:t>
            </a:r>
            <a:r>
              <a:rPr lang="en-US" altLang="zh-TW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pID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, name, birthday, phone, address, email, introducer}</a:t>
            </a:r>
          </a:p>
          <a:p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{</a:t>
            </a:r>
            <a:r>
              <a:rPr lang="en-US" altLang="zh-TW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pID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}  {</a:t>
            </a:r>
            <a:r>
              <a:rPr lang="en-US" altLang="zh-TW" sz="2400" dirty="0" err="1">
                <a:solidFill>
                  <a:srgbClr val="0000FF"/>
                </a:solidFill>
                <a:sym typeface="Wingdings" panose="05000000000000000000" pitchFamily="2" charset="2"/>
              </a:rPr>
              <a:t>mID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, name, birthday, phone, address, email, introducer}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9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60A7F-CFA4-4A4C-8EB4-CE5D81C1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函數相依基本推導原則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52414C-6283-4075-A08F-1D48A34C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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Y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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反身性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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XZ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YZ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擴增性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, Y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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遞移姓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</a:rPr>
              <a:t>規則</a:t>
            </a:r>
            <a:r>
              <a:rPr lang="en-US" altLang="zh-TW" sz="2400" dirty="0">
                <a:latin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BC, A  B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且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A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C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分解性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</a:rPr>
              <a:t>規則</a:t>
            </a:r>
            <a:r>
              <a:rPr lang="en-US" altLang="zh-TW" sz="2400" dirty="0">
                <a:latin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A</a:t>
            </a:r>
            <a:r>
              <a:rPr lang="zh-TW" altLang="en-US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sym typeface="Wingdings" panose="05000000000000000000" pitchFamily="2" charset="2"/>
              </a:rPr>
              <a:t> 且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A  C, A  BC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聯合性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26F3EA-E57E-456B-8F32-43E69CC3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103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FFACF0-1873-4A37-84EF-BD1AD76D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考慮圖</a:t>
            </a:r>
            <a:r>
              <a:rPr lang="en-US" altLang="zh-TW"/>
              <a:t>8-1(a)</a:t>
            </a:r>
            <a:r>
              <a:rPr lang="zh-TW" altLang="en-US"/>
              <a:t>的</a:t>
            </a:r>
            <a:r>
              <a:rPr lang="en-US" altLang="zh-TW"/>
              <a:t>TransactionMember </a:t>
            </a:r>
            <a:r>
              <a:rPr lang="zh-TW" altLang="en-US"/>
              <a:t>關聯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D3649-B61A-4F5F-823A-DC76FEEE8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478"/>
            <a:ext cx="10515600" cy="3813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/>
              <a:t>tNo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en-US" altLang="zh-TW"/>
              <a:t>{method, mId, name} </a:t>
            </a:r>
          </a:p>
          <a:p>
            <a:pPr>
              <a:lnSpc>
                <a:spcPct val="200000"/>
              </a:lnSpc>
            </a:pPr>
            <a:r>
              <a:rPr lang="en-US" altLang="zh-TW"/>
              <a:t>mId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en-US" altLang="zh-TW"/>
              <a:t>{method, mId, name} </a:t>
            </a:r>
          </a:p>
          <a:p>
            <a:pPr>
              <a:lnSpc>
                <a:spcPct val="200000"/>
              </a:lnSpc>
            </a:pPr>
            <a:r>
              <a:rPr lang="en-US" altLang="zh-TW"/>
              <a:t>pId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en-US" altLang="zh-TW"/>
              <a:t>{mId, name, birthday} </a:t>
            </a:r>
          </a:p>
          <a:p>
            <a:pPr>
              <a:lnSpc>
                <a:spcPct val="200000"/>
              </a:lnSpc>
            </a:pPr>
            <a:r>
              <a:rPr lang="en-US" altLang="zh-TW"/>
              <a:t>mId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en-US" altLang="zh-TW"/>
              <a:t>{mId, pId, name, birthday}</a:t>
            </a:r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4FF576C-5D80-46CA-AE6A-CF4993F6E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370482"/>
              </p:ext>
            </p:extLst>
          </p:nvPr>
        </p:nvGraphicFramePr>
        <p:xfrm>
          <a:off x="838204" y="1358628"/>
          <a:ext cx="105155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74103053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267076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340189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02740363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70532429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13884412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808091696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altLang="zh-TW"/>
                        <a:t>TransactionMember</a:t>
                      </a:r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8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/>
                        <a:t>tNo</a:t>
                      </a:r>
                      <a:endParaRPr lang="zh-TW" alt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Method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transTime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mId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pId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Name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birthday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3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71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28422-317D-48F8-AD18-D2D32AC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>
                <a:effectLst/>
                <a:latin typeface="微軟正黑體" panose="020B0604030504040204" pitchFamily="34" charset="-120"/>
                <a:cs typeface="Helvetica" panose="020B0604020202020204" pitchFamily="34" charset="0"/>
              </a:rPr>
              <a:t>考慮關聯綱目</a:t>
            </a:r>
            <a:r>
              <a:rPr lang="en-US" altLang="zh-TW" sz="2400" dirty="0">
                <a:effectLst/>
                <a:latin typeface="微軟正黑體" panose="020B0604030504040204" pitchFamily="34" charset="-120"/>
              </a:rPr>
              <a:t>R(A, B, C, D, E, F)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cs typeface="Helvetica" panose="020B0604020202020204" pitchFamily="34" charset="0"/>
              </a:rPr>
              <a:t>，假設有以下的函數相依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cs typeface="Helvetica" panose="020B0604020202020204" pitchFamily="34" charset="0"/>
              </a:rPr>
              <a:t>，</a:t>
            </a:r>
            <a:r>
              <a:rPr lang="zh-TW" altLang="en-US" sz="2400" dirty="0">
                <a:latin typeface="微軟正黑體" panose="020B0604030504040204" pitchFamily="34" charset="-120"/>
                <a:cs typeface="Times New Roman" panose="02020603050405020304" pitchFamily="18" charset="0"/>
              </a:rPr>
              <a:t>根據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cs typeface="Times New Roman" panose="02020603050405020304" pitchFamily="18" charset="0"/>
              </a:rPr>
              <a:t>函數相依推導出的所有函數相依</a:t>
            </a:r>
            <a:endParaRPr lang="zh-TW" altLang="en-US" sz="2400" dirty="0"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B9310-CEBB-4AF9-9F4E-BA9803758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8200" cy="4351338"/>
          </a:xfrm>
        </p:spPr>
        <p:txBody>
          <a:bodyPr/>
          <a:lstStyle/>
          <a:p>
            <a:pPr marL="76200" indent="0">
              <a:buNone/>
              <a:tabLst>
                <a:tab pos="3800475" algn="l"/>
              </a:tabLst>
            </a:pP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{A, B} 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{C, F}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6200" indent="0">
              <a:buNone/>
              <a:tabLst>
                <a:tab pos="3800475" algn="l"/>
              </a:tabLst>
            </a:pP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 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6200" indent="0">
              <a:buNone/>
              <a:tabLst>
                <a:tab pos="3800475" algn="l"/>
              </a:tabLst>
            </a:pP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 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Ｅ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6200" indent="0">
              <a:buNone/>
              <a:tabLst>
                <a:tab pos="3800475" algn="l"/>
              </a:tabLst>
            </a:pPr>
            <a:r>
              <a:rPr lang="zh-TW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Ｆ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</a:t>
            </a: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1B22F5D-786E-4844-8BAA-EEEE7A896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6400" y="1825625"/>
            <a:ext cx="2654300" cy="4351338"/>
          </a:xfrm>
        </p:spPr>
        <p:txBody>
          <a:bodyPr/>
          <a:lstStyle/>
          <a:p>
            <a:r>
              <a:rPr lang="en-US" altLang="zh-TW" dirty="0"/>
              <a:t>AB </a:t>
            </a:r>
            <a:r>
              <a:rPr lang="en-US" altLang="zh-TW" dirty="0">
                <a:sym typeface="Wingdings" panose="05000000000000000000" pitchFamily="2" charset="2"/>
              </a:rPr>
              <a:t> A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AB  B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AB  CF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AB  AD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AB  C  E</a:t>
            </a:r>
          </a:p>
          <a:p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AB  ABCDEF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27F890-F246-41EC-A834-570FF43D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C0E16995-1C83-4784-8A90-833FDD0965C0}"/>
              </a:ext>
            </a:extLst>
          </p:cNvPr>
          <p:cNvSpPr txBox="1">
            <a:spLocks/>
          </p:cNvSpPr>
          <p:nvPr/>
        </p:nvSpPr>
        <p:spPr>
          <a:xfrm>
            <a:off x="7283450" y="1825625"/>
            <a:ext cx="2654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ym typeface="Wingdings" panose="05000000000000000000" pitchFamily="2" charset="2"/>
              </a:rPr>
              <a:t>F  A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FB  AB</a:t>
            </a:r>
          </a:p>
          <a:p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AB  ABCDEF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10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52FA58-7B2B-44E4-9F38-C6A68FA4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48"/>
            <a:ext cx="10515600" cy="2302168"/>
          </a:xfrm>
        </p:spPr>
        <p:txBody>
          <a:bodyPr anchor="t">
            <a:normAutofit/>
          </a:bodyPr>
          <a:lstStyle/>
          <a:p>
            <a:r>
              <a:rPr lang="zh-TW" altLang="en-US" sz="2400"/>
              <a:t>考慮一個關聯綱目 </a:t>
            </a:r>
            <a:r>
              <a:rPr lang="en-US" altLang="zh-TW" sz="2400"/>
              <a:t>T(A1, A2, A3, A4, A5, A6)</a:t>
            </a:r>
            <a:r>
              <a:rPr lang="zh-TW" altLang="en-US" sz="2400"/>
              <a:t>，且知以下函數相依，請問</a:t>
            </a:r>
            <a:r>
              <a:rPr lang="en-US" altLang="zh-TW" sz="2400"/>
              <a:t>{A1, A2}</a:t>
            </a:r>
            <a:r>
              <a:rPr lang="zh-TW" altLang="en-US" sz="2400"/>
              <a:t>的封閉集合</a:t>
            </a:r>
            <a:r>
              <a:rPr lang="en-US" altLang="zh-TW" sz="2400"/>
              <a:t>?</a:t>
            </a:r>
            <a:br>
              <a:rPr lang="en-US" altLang="zh-TW" sz="2400"/>
            </a:br>
            <a:r>
              <a:rPr lang="en-US" altLang="zh-TW" sz="2400"/>
              <a:t>A1 </a:t>
            </a:r>
            <a:r>
              <a:rPr lang="en-US" altLang="zh-TW" sz="2400">
                <a:sym typeface="Wingdings" panose="05000000000000000000" pitchFamily="2" charset="2"/>
              </a:rPr>
              <a:t> {A4}</a:t>
            </a:r>
            <a:br>
              <a:rPr lang="en-US" altLang="zh-TW" sz="2400">
                <a:sym typeface="Wingdings" panose="05000000000000000000" pitchFamily="2" charset="2"/>
              </a:rPr>
            </a:br>
            <a:r>
              <a:rPr lang="en-US" altLang="zh-TW" sz="2400">
                <a:sym typeface="Wingdings" panose="05000000000000000000" pitchFamily="2" charset="2"/>
              </a:rPr>
              <a:t>{A1, A2}  {A3}</a:t>
            </a:r>
            <a:br>
              <a:rPr lang="en-US" altLang="zh-TW" sz="2400">
                <a:sym typeface="Wingdings" panose="05000000000000000000" pitchFamily="2" charset="2"/>
              </a:rPr>
            </a:br>
            <a:r>
              <a:rPr lang="en-US" altLang="zh-TW" sz="2400">
                <a:sym typeface="Wingdings" panose="05000000000000000000" pitchFamily="2" charset="2"/>
              </a:rPr>
              <a:t>A3  {A5}</a:t>
            </a:r>
            <a:br>
              <a:rPr lang="en-US" altLang="zh-TW" sz="2400">
                <a:sym typeface="Wingdings" panose="05000000000000000000" pitchFamily="2" charset="2"/>
              </a:rPr>
            </a:br>
            <a:r>
              <a:rPr lang="en-US" altLang="zh-TW" sz="2400">
                <a:sym typeface="Wingdings" panose="05000000000000000000" pitchFamily="2" charset="2"/>
              </a:rPr>
              <a:t>A6  {A2}</a:t>
            </a:r>
            <a:endParaRPr lang="zh-TW" altLang="en-US" sz="240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2947ED-FD34-41DC-8F29-2F98C06E7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5142"/>
            <a:ext cx="7157224" cy="3691208"/>
          </a:xfrm>
        </p:spPr>
        <p:txBody>
          <a:bodyPr/>
          <a:lstStyle/>
          <a:p>
            <a:r>
              <a:rPr lang="en-US" altLang="zh-TW"/>
              <a:t>A1</a:t>
            </a:r>
            <a:r>
              <a:rPr lang="zh-TW" altLang="en-US"/>
              <a:t> </a:t>
            </a:r>
            <a:r>
              <a:rPr lang="en-US" altLang="zh-TW">
                <a:sym typeface="Wingdings" panose="05000000000000000000" pitchFamily="2" charset="2"/>
              </a:rPr>
              <a:t> A4 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A1,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A2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A4, A2</a:t>
            </a:r>
          </a:p>
          <a:p>
            <a:r>
              <a:rPr lang="en-US" altLang="zh-TW">
                <a:sym typeface="Wingdings" panose="05000000000000000000" pitchFamily="2" charset="2"/>
              </a:rPr>
              <a:t>A1, A2  A3 </a:t>
            </a:r>
            <a:r>
              <a:rPr lang="zh-TW" altLang="en-US">
                <a:sym typeface="Wingdings" panose="05000000000000000000" pitchFamily="2" charset="2"/>
              </a:rPr>
              <a:t>且 </a:t>
            </a:r>
            <a:r>
              <a:rPr lang="en-US" altLang="zh-TW">
                <a:sym typeface="Wingdings" panose="05000000000000000000" pitchFamily="2" charset="2"/>
              </a:rPr>
              <a:t>A3  A5 </a:t>
            </a:r>
            <a:r>
              <a:rPr lang="zh-TW" altLang="en-US">
                <a:sym typeface="Wingdings" panose="05000000000000000000" pitchFamily="2" charset="2"/>
              </a:rPr>
              <a:t>故 </a:t>
            </a:r>
            <a:r>
              <a:rPr lang="en-US" altLang="zh-TW">
                <a:sym typeface="Wingdings" panose="05000000000000000000" pitchFamily="2" charset="2"/>
              </a:rPr>
              <a:t>A1, A2  A3, A5</a:t>
            </a:r>
          </a:p>
          <a:p>
            <a:r>
              <a:rPr lang="zh-TW" altLang="en-US">
                <a:sym typeface="Wingdings" panose="05000000000000000000" pitchFamily="2" charset="2"/>
              </a:rPr>
              <a:t>因 </a:t>
            </a:r>
            <a:r>
              <a:rPr lang="en-US" altLang="zh-TW">
                <a:sym typeface="Wingdings" panose="05000000000000000000" pitchFamily="2" charset="2"/>
              </a:rPr>
              <a:t>A1,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A2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A4, A2</a:t>
            </a:r>
            <a:r>
              <a:rPr lang="zh-TW" altLang="en-US">
                <a:sym typeface="Wingdings" panose="05000000000000000000" pitchFamily="2" charset="2"/>
              </a:rPr>
              <a:t> 故 </a:t>
            </a:r>
            <a:r>
              <a:rPr lang="en-US" altLang="zh-TW">
                <a:sym typeface="Wingdings" panose="05000000000000000000" pitchFamily="2" charset="2"/>
              </a:rPr>
              <a:t>A1, A2  A2, A3, A4, A5</a:t>
            </a:r>
          </a:p>
          <a:p>
            <a:r>
              <a:rPr lang="zh-TW" altLang="en-US">
                <a:sym typeface="Wingdings" panose="05000000000000000000" pitchFamily="2" charset="2"/>
              </a:rPr>
              <a:t>又 </a:t>
            </a:r>
            <a:r>
              <a:rPr lang="en-US" altLang="zh-TW">
                <a:sym typeface="Wingdings" panose="05000000000000000000" pitchFamily="2" charset="2"/>
              </a:rPr>
              <a:t>A1, A2 </a:t>
            </a:r>
            <a:r>
              <a:rPr lang="en-US" altLang="zh-TW">
                <a:sym typeface="Symbol" panose="05050102010706020507" pitchFamily="18" charset="2"/>
              </a:rPr>
              <a:t></a:t>
            </a:r>
            <a:r>
              <a:rPr lang="zh-TW" altLang="en-US">
                <a:sym typeface="Symbol" panose="05050102010706020507" pitchFamily="18" charset="2"/>
              </a:rPr>
              <a:t> </a:t>
            </a:r>
            <a:r>
              <a:rPr lang="en-US" altLang="zh-TW">
                <a:sym typeface="Symbol" panose="05050102010706020507" pitchFamily="18" charset="2"/>
              </a:rPr>
              <a:t>A1</a:t>
            </a:r>
            <a:r>
              <a:rPr lang="zh-TW" altLang="en-US">
                <a:sym typeface="Symbol" panose="05050102010706020507" pitchFamily="18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en-US" altLang="zh-TW">
                <a:sym typeface="Symbol" panose="05050102010706020507" pitchFamily="18" charset="2"/>
              </a:rPr>
              <a:t> A1, A2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en-US" altLang="zh-TW">
                <a:sym typeface="Symbol" panose="05050102010706020507" pitchFamily="18" charset="2"/>
              </a:rPr>
              <a:t> A1 </a:t>
            </a:r>
            <a:r>
              <a:rPr lang="zh-TW" altLang="en-US">
                <a:sym typeface="Symbol" panose="05050102010706020507" pitchFamily="18" charset="2"/>
              </a:rPr>
              <a:t>同時 </a:t>
            </a:r>
            <a:r>
              <a:rPr lang="en-US" altLang="zh-TW">
                <a:sym typeface="Symbol" panose="05050102010706020507" pitchFamily="18" charset="2"/>
              </a:rPr>
              <a:t>A1, A2 </a:t>
            </a:r>
            <a:r>
              <a:rPr lang="en-US" altLang="zh-TW">
                <a:sym typeface="Wingdings" panose="05000000000000000000" pitchFamily="2" charset="2"/>
              </a:rPr>
              <a:t> A2</a:t>
            </a:r>
          </a:p>
          <a:p>
            <a:r>
              <a:rPr lang="zh-TW" altLang="en-US">
                <a:sym typeface="Wingdings" panose="05000000000000000000" pitchFamily="2" charset="2"/>
              </a:rPr>
              <a:t>故</a:t>
            </a:r>
            <a:r>
              <a:rPr lang="en-US" altLang="zh-TW">
                <a:sym typeface="Wingdings" panose="05000000000000000000" pitchFamily="2" charset="2"/>
              </a:rPr>
              <a:t>{A1, A2}  {A1, A2, A3, A4, A5}</a:t>
            </a:r>
          </a:p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D22B6E-7F23-419B-B0CF-77A9AABA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24" y="2709046"/>
            <a:ext cx="3950697" cy="207272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999515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CF4BF-1FF0-40AC-8F9E-B722E26A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正規化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B2FE1AFC-26A3-4F95-95F9-D19F3E6F4C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1240" y="1371600"/>
          <a:ext cx="6227064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F34D58-8653-4307-8A22-A096EC24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B0C9-9AC8-457A-8DBD-585735E6DE9A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C6627F-0BA3-4E0C-AB7B-513A8D3A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5502F5-31C9-4539-9043-27C065A3A3E7}"/>
              </a:ext>
            </a:extLst>
          </p:cNvPr>
          <p:cNvSpPr/>
          <p:nvPr/>
        </p:nvSpPr>
        <p:spPr>
          <a:xfrm>
            <a:off x="7333488" y="1557990"/>
            <a:ext cx="4230624" cy="4189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2F7D08-3AC4-46E1-AAA3-6DB648A0B701}"/>
              </a:ext>
            </a:extLst>
          </p:cNvPr>
          <p:cNvSpPr/>
          <p:nvPr/>
        </p:nvSpPr>
        <p:spPr>
          <a:xfrm flipH="1" flipV="1">
            <a:off x="7587537" y="2057862"/>
            <a:ext cx="3635197" cy="34869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EEDB49-B20D-44B4-B8A9-AADE3704B87F}"/>
              </a:ext>
            </a:extLst>
          </p:cNvPr>
          <p:cNvSpPr/>
          <p:nvPr/>
        </p:nvSpPr>
        <p:spPr>
          <a:xfrm>
            <a:off x="7845552" y="2557734"/>
            <a:ext cx="3218688" cy="2889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7C34C5-89C6-4D0B-A66E-7D5B265F91B7}"/>
              </a:ext>
            </a:extLst>
          </p:cNvPr>
          <p:cNvSpPr/>
          <p:nvPr/>
        </p:nvSpPr>
        <p:spPr>
          <a:xfrm>
            <a:off x="8077200" y="3033222"/>
            <a:ext cx="2779776" cy="22677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3C3779-1748-47B7-A263-059DDF9EBB75}"/>
              </a:ext>
            </a:extLst>
          </p:cNvPr>
          <p:cNvSpPr/>
          <p:nvPr/>
        </p:nvSpPr>
        <p:spPr>
          <a:xfrm>
            <a:off x="8308848" y="3545286"/>
            <a:ext cx="2340864" cy="15971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D4BEC5-08AB-4DD7-9583-5C676C27B82C}"/>
              </a:ext>
            </a:extLst>
          </p:cNvPr>
          <p:cNvSpPr/>
          <p:nvPr/>
        </p:nvSpPr>
        <p:spPr>
          <a:xfrm>
            <a:off x="8613648" y="3984198"/>
            <a:ext cx="1670304" cy="1048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1D5951-FB25-485F-BC9B-961117B252A4}"/>
              </a:ext>
            </a:extLst>
          </p:cNvPr>
          <p:cNvSpPr/>
          <p:nvPr/>
        </p:nvSpPr>
        <p:spPr>
          <a:xfrm>
            <a:off x="8918448" y="4337766"/>
            <a:ext cx="109728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5NF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0D572B-4422-4F61-BC40-F82C5CC5EB7B}"/>
              </a:ext>
            </a:extLst>
          </p:cNvPr>
          <p:cNvSpPr txBox="1"/>
          <p:nvPr/>
        </p:nvSpPr>
        <p:spPr>
          <a:xfrm>
            <a:off x="9170518" y="39753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4NF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CECEA0-CB9D-4E64-A7F8-C9531801D571}"/>
              </a:ext>
            </a:extLst>
          </p:cNvPr>
          <p:cNvSpPr txBox="1"/>
          <p:nvPr/>
        </p:nvSpPr>
        <p:spPr>
          <a:xfrm>
            <a:off x="9104794" y="360599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BCNF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E028F1-D6F1-469F-9BC8-33061065B216}"/>
              </a:ext>
            </a:extLst>
          </p:cNvPr>
          <p:cNvSpPr txBox="1"/>
          <p:nvPr/>
        </p:nvSpPr>
        <p:spPr>
          <a:xfrm>
            <a:off x="9157714" y="3104588"/>
            <a:ext cx="58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3NF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CB6B22-1331-4EF7-845D-FC13DEA120C7}"/>
              </a:ext>
            </a:extLst>
          </p:cNvPr>
          <p:cNvSpPr txBox="1"/>
          <p:nvPr/>
        </p:nvSpPr>
        <p:spPr>
          <a:xfrm>
            <a:off x="9170518" y="25925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2NF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F39E2E-8001-45F4-954D-DF14E595E85C}"/>
              </a:ext>
            </a:extLst>
          </p:cNvPr>
          <p:cNvSpPr txBox="1"/>
          <p:nvPr/>
        </p:nvSpPr>
        <p:spPr>
          <a:xfrm>
            <a:off x="9170518" y="211856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1NF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ADC108-52E4-4677-A959-BA2489D69899}"/>
              </a:ext>
            </a:extLst>
          </p:cNvPr>
          <p:cNvSpPr txBox="1"/>
          <p:nvPr/>
        </p:nvSpPr>
        <p:spPr>
          <a:xfrm>
            <a:off x="8925282" y="1572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非正規化</a:t>
            </a:r>
          </a:p>
        </p:txBody>
      </p:sp>
    </p:spTree>
    <p:extLst>
      <p:ext uri="{BB962C8B-B14F-4D97-AF65-F5344CB8AC3E}">
        <p14:creationId xmlns:p14="http://schemas.microsoft.com/office/powerpoint/2010/main" val="3804447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23B0E-9660-49C2-AF3B-CB0CBF6A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36371"/>
          </a:xfrm>
        </p:spPr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</a:rPr>
              <a:t>正規化步驟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6FF350-6D1F-49F7-B793-7B9F84D2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378DB3-B7CA-4D01-8059-0B12A523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66</a:t>
            </a:fld>
            <a:endParaRPr lang="zh-TW" altLang="en-US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D63F2770-98BF-4511-B7DF-1056FCBA1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542544"/>
              </p:ext>
            </p:extLst>
          </p:nvPr>
        </p:nvGraphicFramePr>
        <p:xfrm>
          <a:off x="2348992" y="12059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6B3F2EE-2DDC-4243-836F-729B3119F5CD}"/>
              </a:ext>
            </a:extLst>
          </p:cNvPr>
          <p:cNvSpPr txBox="1"/>
          <p:nvPr/>
        </p:nvSpPr>
        <p:spPr>
          <a:xfrm>
            <a:off x="1540386" y="20238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去除重複值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BB6014-A2CD-41A4-8174-15A459A5B312}"/>
              </a:ext>
            </a:extLst>
          </p:cNvPr>
          <p:cNvSpPr txBox="1"/>
          <p:nvPr/>
        </p:nvSpPr>
        <p:spPr>
          <a:xfrm>
            <a:off x="2348992" y="2841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去除部分相依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6340F7-D2ED-43F2-A847-3F4E9FF4E208}"/>
              </a:ext>
            </a:extLst>
          </p:cNvPr>
          <p:cNvSpPr txBox="1"/>
          <p:nvPr/>
        </p:nvSpPr>
        <p:spPr>
          <a:xfrm>
            <a:off x="3403600" y="35855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去除遞移相依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771FCCA-DB39-49F7-B922-8488D6EB4427}"/>
              </a:ext>
            </a:extLst>
          </p:cNvPr>
          <p:cNvSpPr txBox="1"/>
          <p:nvPr/>
        </p:nvSpPr>
        <p:spPr>
          <a:xfrm>
            <a:off x="4188430" y="4509275"/>
            <a:ext cx="178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去除其他函數相依造成的異常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ECAB91-8448-44E6-92A4-CC8AF585325F}"/>
              </a:ext>
            </a:extLst>
          </p:cNvPr>
          <p:cNvSpPr txBox="1"/>
          <p:nvPr/>
        </p:nvSpPr>
        <p:spPr>
          <a:xfrm>
            <a:off x="5409184" y="53360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去除多值相依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80CB0C-39E2-465F-9D86-97DD7B7F3195}"/>
              </a:ext>
            </a:extLst>
          </p:cNvPr>
          <p:cNvSpPr txBox="1"/>
          <p:nvPr/>
        </p:nvSpPr>
        <p:spPr>
          <a:xfrm>
            <a:off x="6573520" y="59788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去除其他異常</a:t>
            </a:r>
          </a:p>
        </p:txBody>
      </p:sp>
    </p:spTree>
    <p:extLst>
      <p:ext uri="{BB962C8B-B14F-4D97-AF65-F5344CB8AC3E}">
        <p14:creationId xmlns:p14="http://schemas.microsoft.com/office/powerpoint/2010/main" val="3713310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73A9F-DBE3-45C7-A258-EE0F6C2E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複習</a:t>
            </a:r>
            <a:r>
              <a:rPr lang="en-US" altLang="zh-TW"/>
              <a:t>: </a:t>
            </a:r>
            <a:r>
              <a:rPr lang="en-US" altLang="zh-TW" dirty="0"/>
              <a:t>Key constraint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70A8B-2B7A-4A24-8FB1-D1724FBA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超級鍵（</a:t>
            </a:r>
            <a:r>
              <a:rPr lang="en-US" altLang="zh-TW" sz="2400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Superkey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：由該關聯的一或數個屬性所組成，沒有任何兩筆序列值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完全相同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關聯鍵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關聯的一個最小超級鍵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</a:rPr>
              <a:t>候選鍵 </a:t>
            </a:r>
            <a:r>
              <a:rPr lang="en-US" altLang="zh-TW" sz="2400" dirty="0">
                <a:solidFill>
                  <a:srgbClr val="C00000"/>
                </a:solidFill>
              </a:rPr>
              <a:t>(candidate key)</a:t>
            </a:r>
            <a:r>
              <a:rPr lang="en-US" altLang="zh-TW" sz="2400" dirty="0"/>
              <a:t>: </a:t>
            </a:r>
            <a:r>
              <a:rPr lang="zh-TW" altLang="en-US" sz="2400" dirty="0"/>
              <a:t>符合</a:t>
            </a:r>
            <a:r>
              <a:rPr lang="zh-TW" altLang="en-US" sz="2400" b="1" dirty="0"/>
              <a:t>唯一性</a:t>
            </a:r>
            <a:r>
              <a:rPr lang="zh-TW" altLang="en-US" sz="2400" dirty="0"/>
              <a:t>及</a:t>
            </a:r>
            <a:r>
              <a:rPr lang="zh-TW" altLang="en-US" sz="2400" b="1" dirty="0"/>
              <a:t>最小性</a:t>
            </a:r>
            <a:r>
              <a:rPr lang="zh-TW" altLang="en-US" sz="2400" dirty="0"/>
              <a:t>的屬性</a:t>
            </a:r>
            <a:endParaRPr lang="en-US" altLang="zh-TW" sz="2400" dirty="0"/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一個關聯鍵，最具意義者稱為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「主鍵」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(primary key)</a:t>
            </a:r>
            <a:r>
              <a:rPr lang="zh-TW" altLang="en-US" b="1" dirty="0">
                <a:latin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</a:rPr>
              <a:t>其他的關聯鍵稱為「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</a:rPr>
              <a:t>次要鍵</a:t>
            </a:r>
            <a:r>
              <a:rPr lang="zh-TW" altLang="en-US" dirty="0">
                <a:latin typeface="微軟正黑體" panose="020B0604030504040204" pitchFamily="34" charset="-120"/>
              </a:rPr>
              <a:t>」</a:t>
            </a:r>
            <a:r>
              <a:rPr lang="en-US" altLang="zh-TW" dirty="0">
                <a:latin typeface="微軟正黑體" panose="020B0604030504040204" pitchFamily="34" charset="-120"/>
              </a:rPr>
              <a:t>(secondary key)</a:t>
            </a:r>
          </a:p>
          <a:p>
            <a:r>
              <a:rPr lang="zh-TW" altLang="en-US" sz="2400" dirty="0">
                <a:solidFill>
                  <a:srgbClr val="C00000"/>
                </a:solidFill>
              </a:rPr>
              <a:t>複合鍵 </a:t>
            </a:r>
            <a:r>
              <a:rPr lang="en-US" altLang="zh-TW" sz="2400" dirty="0">
                <a:solidFill>
                  <a:srgbClr val="C00000"/>
                </a:solidFill>
              </a:rPr>
              <a:t>(composite key)</a:t>
            </a:r>
            <a:r>
              <a:rPr lang="en-US" altLang="zh-TW" sz="2400" dirty="0"/>
              <a:t>: </a:t>
            </a:r>
            <a:r>
              <a:rPr lang="zh-TW" altLang="en-US" sz="2400" dirty="0"/>
              <a:t>二個或二個欄位以上所組成的主鍵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C00000"/>
                </a:solidFill>
              </a:rPr>
              <a:t>外部鍵 </a:t>
            </a:r>
            <a:r>
              <a:rPr lang="en-US" altLang="zh-TW" sz="2400" dirty="0">
                <a:solidFill>
                  <a:srgbClr val="C00000"/>
                </a:solidFill>
              </a:rPr>
              <a:t>(foreign key)</a:t>
            </a:r>
            <a:r>
              <a:rPr lang="en-US" altLang="zh-TW" sz="2400" dirty="0"/>
              <a:t>: </a:t>
            </a:r>
            <a:r>
              <a:rPr lang="zh-TW" altLang="en-US" sz="2400" b="1" dirty="0"/>
              <a:t>二個資料表進行關聯時，需透過「外部鍵」參考「主鍵」來建立連結</a:t>
            </a:r>
            <a:endParaRPr lang="en-US" altLang="zh-TW" sz="2400" b="1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01112-1FDB-4940-B863-0CAE0163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BC038A-7482-484E-BF4F-CBEA06CC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34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9CD2D61-9682-4493-80DC-6250F8BD3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C00000"/>
                </a:solidFill>
              </a:rPr>
              <a:t>第一正規式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B8A6ED0-8CF6-4831-B104-878E42EE5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一個關聯綱目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的每個屬性如果都是簡單且單值，則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滿足第一正規式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(1NF)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</a:rPr>
              <a:t>第一正規式解決關聯綱目中某些屬性具有多值的問題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6397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78F7E-EDE6-4856-A371-71CD2BB6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02"/>
            <a:ext cx="10515600" cy="875846"/>
          </a:xfrm>
        </p:spPr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多值屬性處理方法一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BA8FA3-62CF-41F3-A31F-A9B6311F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7291CC-53A4-4B5C-86D4-CB7A79C8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圖片 11" descr="圖08-08.jpg">
            <a:extLst>
              <a:ext uri="{FF2B5EF4-FFF2-40B4-BE49-F238E27FC236}">
                <a16:creationId xmlns:a16="http://schemas.microsoft.com/office/drawing/2014/main" id="{8F5EB04C-4D81-41F6-BCBE-8A02CDBA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9"/>
          <a:stretch/>
        </p:blipFill>
        <p:spPr bwMode="auto">
          <a:xfrm>
            <a:off x="4893952" y="1575830"/>
            <a:ext cx="4747163" cy="392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箭號: 弧形左彎 6">
            <a:extLst>
              <a:ext uri="{FF2B5EF4-FFF2-40B4-BE49-F238E27FC236}">
                <a16:creationId xmlns:a16="http://schemas.microsoft.com/office/drawing/2014/main" id="{BED403B3-D771-45BE-913D-0A818E81FD14}"/>
              </a:ext>
            </a:extLst>
          </p:cNvPr>
          <p:cNvSpPr/>
          <p:nvPr/>
        </p:nvSpPr>
        <p:spPr>
          <a:xfrm>
            <a:off x="9488220" y="2099896"/>
            <a:ext cx="831273" cy="2095995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406E06-FC08-48B7-A9A7-71396C3FEE66}"/>
              </a:ext>
            </a:extLst>
          </p:cNvPr>
          <p:cNvSpPr/>
          <p:nvPr/>
        </p:nvSpPr>
        <p:spPr>
          <a:xfrm>
            <a:off x="5046849" y="2076149"/>
            <a:ext cx="4441371" cy="25531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B06008-DDFE-4D16-B922-5829D2CC524D}"/>
              </a:ext>
            </a:extLst>
          </p:cNvPr>
          <p:cNvSpPr/>
          <p:nvPr/>
        </p:nvSpPr>
        <p:spPr>
          <a:xfrm>
            <a:off x="5046849" y="3748585"/>
            <a:ext cx="4441371" cy="5185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49F414-E20E-4B24-8D58-23ABBBB00F9C}"/>
              </a:ext>
            </a:extLst>
          </p:cNvPr>
          <p:cNvSpPr txBox="1"/>
          <p:nvPr/>
        </p:nvSpPr>
        <p:spPr>
          <a:xfrm>
            <a:off x="914400" y="160452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維持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同樣的屬性，但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主鍵要加上該多值屬性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將多值分解為多個序列值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4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8256B-A537-4864-A1C6-5F71E52A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600" dirty="0">
                <a:latin typeface="微軟正黑體" pitchFamily="34" charset="-120"/>
              </a:rPr>
              <a:t>卡迪森乘積</a:t>
            </a:r>
            <a:r>
              <a:rPr lang="en-US" altLang="zh-TW" spc="600" dirty="0">
                <a:latin typeface="微軟正黑體" pitchFamily="34" charset="-120"/>
              </a:rPr>
              <a:t>(</a:t>
            </a:r>
            <a:r>
              <a:rPr lang="en-US" altLang="zh-TW" dirty="0">
                <a:latin typeface="微軟正黑體" panose="020B0604030504040204" pitchFamily="34" charset="-120"/>
              </a:rPr>
              <a:t>Cartesian Product)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EB0262-E3F1-4664-923F-B57D8DBB8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兩個集合相乘稱為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</a:rPr>
              <a:t>卡迪森乘積</a:t>
            </a:r>
            <a:endParaRPr lang="en-US" altLang="zh-TW" dirty="0">
              <a:solidFill>
                <a:srgbClr val="C00000"/>
              </a:solidFill>
              <a:latin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兩個關聯</a:t>
            </a:r>
            <a:r>
              <a:rPr lang="en-US" altLang="zh-TW" dirty="0">
                <a:latin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</a:rPr>
              <a:t>和</a:t>
            </a:r>
            <a:r>
              <a:rPr lang="en-US" altLang="zh-TW" dirty="0">
                <a:latin typeface="微軟正黑體" panose="020B0604030504040204" pitchFamily="34" charset="-120"/>
              </a:rPr>
              <a:t>S</a:t>
            </a:r>
            <a:r>
              <a:rPr lang="zh-TW" altLang="en-US" dirty="0">
                <a:latin typeface="微軟正黑體" panose="020B0604030504040204" pitchFamily="34" charset="-120"/>
              </a:rPr>
              <a:t>相乘，表示成 </a:t>
            </a:r>
            <a:r>
              <a:rPr lang="en-US" altLang="zh-TW" dirty="0">
                <a:latin typeface="微軟正黑體" panose="020B0604030504040204" pitchFamily="34" charset="-120"/>
              </a:rPr>
              <a:t>Result = R</a:t>
            </a:r>
            <a:r>
              <a:rPr lang="en-US" altLang="zh-TW" sz="3200" dirty="0">
                <a:solidFill>
                  <a:srgbClr val="C00000"/>
                </a:solidFill>
                <a:latin typeface="微軟正黑體" panose="020B0604030504040204" pitchFamily="34" charset="-120"/>
                <a:sym typeface="Symbol" pitchFamily="18" charset="2"/>
              </a:rPr>
              <a:t></a:t>
            </a:r>
            <a:r>
              <a:rPr lang="en-US" altLang="zh-TW" dirty="0">
                <a:latin typeface="微軟正黑體" panose="020B0604030504040204" pitchFamily="34" charset="-120"/>
              </a:rPr>
              <a:t>S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>
                <a:latin typeface="微軟正黑體" panose="020B0604030504040204" pitchFamily="34" charset="-120"/>
              </a:rPr>
              <a:t>Result</a:t>
            </a:r>
            <a:r>
              <a:rPr lang="zh-TW" altLang="en-US" sz="2200" dirty="0">
                <a:latin typeface="微軟正黑體" panose="020B0604030504040204" pitchFamily="34" charset="-120"/>
              </a:rPr>
              <a:t>為一個關聯，屬性欄位為</a:t>
            </a:r>
            <a:r>
              <a:rPr lang="en-US" altLang="zh-TW" sz="2200" dirty="0">
                <a:latin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</a:rPr>
              <a:t>的屬性欄位和</a:t>
            </a:r>
            <a:r>
              <a:rPr lang="en-US" altLang="zh-TW" sz="2200" dirty="0">
                <a:latin typeface="微軟正黑體" panose="020B0604030504040204" pitchFamily="34" charset="-120"/>
              </a:rPr>
              <a:t>S</a:t>
            </a:r>
            <a:r>
              <a:rPr lang="zh-TW" altLang="en-US" sz="2200" dirty="0">
                <a:latin typeface="微軟正黑體" panose="020B0604030504040204" pitchFamily="34" charset="-120"/>
              </a:rPr>
              <a:t>的屬性欄位合併</a:t>
            </a:r>
          </a:p>
          <a:p>
            <a:pPr lvl="1">
              <a:lnSpc>
                <a:spcPct val="150000"/>
              </a:lnSpc>
            </a:pPr>
            <a:r>
              <a:rPr lang="en-US" altLang="zh-TW" sz="2200" dirty="0">
                <a:latin typeface="微軟正黑體" panose="020B0604030504040204" pitchFamily="34" charset="-120"/>
              </a:rPr>
              <a:t>R</a:t>
            </a:r>
            <a:r>
              <a:rPr lang="zh-TW" altLang="en-US" sz="2200" dirty="0">
                <a:latin typeface="微軟正黑體" panose="020B0604030504040204" pitchFamily="34" charset="-120"/>
              </a:rPr>
              <a:t>的序列值和</a:t>
            </a:r>
            <a:r>
              <a:rPr lang="en-US" altLang="zh-TW" sz="2200" dirty="0">
                <a:latin typeface="微軟正黑體" panose="020B0604030504040204" pitchFamily="34" charset="-120"/>
              </a:rPr>
              <a:t>S</a:t>
            </a:r>
            <a:r>
              <a:rPr lang="zh-TW" altLang="en-US" sz="2200" dirty="0">
                <a:latin typeface="微軟正黑體" panose="020B0604030504040204" pitchFamily="34" charset="-120"/>
              </a:rPr>
              <a:t>的序列值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</a:rPr>
              <a:t>兩兩結合</a:t>
            </a:r>
            <a:r>
              <a:rPr lang="zh-TW" altLang="en-US" sz="2200" dirty="0">
                <a:latin typeface="微軟正黑體" panose="020B0604030504040204" pitchFamily="34" charset="-120"/>
              </a:rPr>
              <a:t>起來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</a:rPr>
              <a:t>關聯相乘後的序列值數目常常很龐大，假設</a:t>
            </a:r>
            <a:r>
              <a:rPr lang="en-US" altLang="zh-TW" dirty="0">
                <a:latin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</a:rPr>
              <a:t>有</a:t>
            </a:r>
            <a:r>
              <a:rPr lang="en-US" altLang="zh-TW" dirty="0">
                <a:latin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</a:rPr>
              <a:t>個屬性和</a:t>
            </a:r>
            <a:r>
              <a:rPr lang="en-US" altLang="zh-TW" dirty="0">
                <a:latin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</a:rPr>
              <a:t>筆序列值，</a:t>
            </a:r>
            <a:r>
              <a:rPr lang="en-US" altLang="zh-TW" dirty="0">
                <a:latin typeface="微軟正黑體" panose="020B0604030504040204" pitchFamily="34" charset="-120"/>
              </a:rPr>
              <a:t>S</a:t>
            </a:r>
            <a:r>
              <a:rPr lang="zh-TW" altLang="en-US" dirty="0">
                <a:latin typeface="微軟正黑體" panose="020B0604030504040204" pitchFamily="34" charset="-120"/>
              </a:rPr>
              <a:t>有</a:t>
            </a:r>
            <a:r>
              <a:rPr lang="en-US" altLang="zh-TW" dirty="0">
                <a:latin typeface="微軟正黑體" panose="020B0604030504040204" pitchFamily="34" charset="-120"/>
              </a:rPr>
              <a:t>t</a:t>
            </a:r>
            <a:r>
              <a:rPr lang="zh-TW" altLang="en-US" dirty="0">
                <a:latin typeface="微軟正黑體" panose="020B0604030504040204" pitchFamily="34" charset="-120"/>
              </a:rPr>
              <a:t>個屬性和</a:t>
            </a:r>
            <a:r>
              <a:rPr lang="en-US" altLang="zh-TW" dirty="0">
                <a:latin typeface="微軟正黑體" panose="020B0604030504040204" pitchFamily="34" charset="-120"/>
              </a:rPr>
              <a:t>m</a:t>
            </a:r>
            <a:r>
              <a:rPr lang="zh-TW" altLang="en-US" dirty="0">
                <a:latin typeface="微軟正黑體" panose="020B0604030504040204" pitchFamily="34" charset="-120"/>
              </a:rPr>
              <a:t>筆序列值。則</a:t>
            </a:r>
            <a:r>
              <a:rPr lang="en-US" altLang="zh-TW" dirty="0">
                <a:latin typeface="微軟正黑體" panose="020B0604030504040204" pitchFamily="34" charset="-120"/>
              </a:rPr>
              <a:t>R</a:t>
            </a:r>
            <a:r>
              <a:rPr lang="en-US" altLang="zh-TW" dirty="0">
                <a:latin typeface="微軟正黑體" panose="020B0604030504040204" pitchFamily="34" charset="-120"/>
                <a:sym typeface="Symbol" pitchFamily="18" charset="2"/>
              </a:rPr>
              <a:t></a:t>
            </a:r>
            <a:r>
              <a:rPr lang="en-US" altLang="zh-TW" dirty="0">
                <a:latin typeface="微軟正黑體" panose="020B0604030504040204" pitchFamily="34" charset="-120"/>
              </a:rPr>
              <a:t>S</a:t>
            </a:r>
            <a:r>
              <a:rPr lang="zh-TW" altLang="en-US" dirty="0">
                <a:latin typeface="微軟正黑體" panose="020B0604030504040204" pitchFamily="34" charset="-120"/>
              </a:rPr>
              <a:t>會有</a:t>
            </a:r>
            <a:r>
              <a:rPr lang="en-US" altLang="zh-TW" dirty="0" err="1">
                <a:solidFill>
                  <a:srgbClr val="C00000"/>
                </a:solidFill>
                <a:latin typeface="微軟正黑體" panose="020B0604030504040204" pitchFamily="34" charset="-120"/>
              </a:rPr>
              <a:t>p+t</a:t>
            </a:r>
            <a:r>
              <a:rPr lang="zh-TW" altLang="en-US" dirty="0">
                <a:latin typeface="微軟正黑體" panose="020B0604030504040204" pitchFamily="34" charset="-120"/>
              </a:rPr>
              <a:t>個屬性和</a:t>
            </a:r>
            <a:r>
              <a:rPr lang="en-US" altLang="zh-TW" dirty="0" err="1">
                <a:solidFill>
                  <a:srgbClr val="C00000"/>
                </a:solidFill>
                <a:latin typeface="微軟正黑體" panose="020B0604030504040204" pitchFamily="34" charset="-120"/>
              </a:rPr>
              <a:t>m</a:t>
            </a:r>
            <a:r>
              <a:rPr lang="en-US" altLang="zh-TW" dirty="0" err="1">
                <a:solidFill>
                  <a:srgbClr val="C00000"/>
                </a:solidFill>
                <a:latin typeface="微軟正黑體" panose="020B0604030504040204" pitchFamily="34" charset="-120"/>
                <a:sym typeface="Symbol" pitchFamily="18" charset="2"/>
              </a:rPr>
              <a:t></a:t>
            </a:r>
            <a:r>
              <a:rPr lang="en-US" altLang="zh-TW" dirty="0" err="1">
                <a:solidFill>
                  <a:srgbClr val="C00000"/>
                </a:solidFill>
                <a:latin typeface="微軟正黑體" panose="020B0604030504040204" pitchFamily="34" charset="-120"/>
              </a:rPr>
              <a:t>n</a:t>
            </a:r>
            <a:r>
              <a:rPr lang="zh-TW" altLang="en-US" dirty="0">
                <a:latin typeface="微軟正黑體" panose="020B0604030504040204" pitchFamily="34" charset="-120"/>
              </a:rPr>
              <a:t>筆序列值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E6556D-9D12-4A24-8945-86ACC77C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0773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EC397-90E4-4A8C-8878-15B5754B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63971"/>
          </a:xfrm>
        </p:spPr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多值屬性處理方法二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A6F1BB-B219-4D50-97BB-FB2DC289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FCAB90-4953-48F1-9EB6-DC5E7B6E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44F42E-A2F8-49AA-A11D-D71EA768A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30" y="1190486"/>
            <a:ext cx="3368862" cy="22595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7517CD-E25A-4A6A-A804-0F2726A31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83" y="3547780"/>
            <a:ext cx="2336332" cy="28085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A955D47-46B4-4CDE-B31A-FAB32931C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46" y="2710668"/>
            <a:ext cx="4529579" cy="35200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0D8E36-F4F8-4AC1-82F4-4C9ABD1A28A7}"/>
              </a:ext>
            </a:extLst>
          </p:cNvPr>
          <p:cNvSpPr txBox="1"/>
          <p:nvPr/>
        </p:nvSpPr>
        <p:spPr>
          <a:xfrm>
            <a:off x="1198286" y="23718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商品資料表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76E7BD-E830-44EE-ABF9-6770B553CE70}"/>
              </a:ext>
            </a:extLst>
          </p:cNvPr>
          <p:cNvSpPr txBox="1"/>
          <p:nvPr/>
        </p:nvSpPr>
        <p:spPr>
          <a:xfrm>
            <a:off x="6832330" y="8591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商品資料表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4A030C-D750-4000-AE12-F378075F193A}"/>
              </a:ext>
            </a:extLst>
          </p:cNvPr>
          <p:cNvSpPr txBox="1"/>
          <p:nvPr/>
        </p:nvSpPr>
        <p:spPr>
          <a:xfrm>
            <a:off x="10201192" y="36399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作者資料表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C4CEF3-BB6B-423D-9E8F-04600BE45667}"/>
              </a:ext>
            </a:extLst>
          </p:cNvPr>
          <p:cNvSpPr txBox="1"/>
          <p:nvPr/>
        </p:nvSpPr>
        <p:spPr>
          <a:xfrm>
            <a:off x="838200" y="1190486"/>
            <a:ext cx="4928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產生另一個關聯，此關聯包括原主鍵和該多值屬性，而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主鍵則為所有屬性</a:t>
            </a:r>
          </a:p>
          <a:p>
            <a:endParaRPr lang="zh-TW" altLang="en-US" dirty="0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4E5D8EA-73DB-4DFC-AF60-303D70FC2AE6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5815525" y="2320238"/>
            <a:ext cx="1016805" cy="2150431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EC4E7AC3-CA03-407F-ADBD-E8D9B213B6D2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5815525" y="4470669"/>
            <a:ext cx="2058958" cy="481396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3A39BE1-964F-4BF2-80E2-2A914AE22C29}"/>
              </a:ext>
            </a:extLst>
          </p:cNvPr>
          <p:cNvCxnSpPr/>
          <p:nvPr/>
        </p:nvCxnSpPr>
        <p:spPr>
          <a:xfrm flipH="1" flipV="1">
            <a:off x="7292898" y="3449989"/>
            <a:ext cx="581585" cy="363728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70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B3FF2-949D-400E-B753-9A4788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完全與部分函數相依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E0173F-A1D2-4DAC-A652-F47C14896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完全函數相依</a:t>
            </a:r>
            <a:endParaRPr lang="en-US" altLang="zh-TW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dirty="0"/>
              <a:t>(X , Y) </a:t>
            </a:r>
            <a:r>
              <a:rPr lang="en-US" altLang="zh-TW" dirty="0">
                <a:sym typeface="Wingdings" panose="05000000000000000000" pitchFamily="2" charset="2"/>
              </a:rPr>
              <a:t> Z</a:t>
            </a:r>
            <a:r>
              <a:rPr lang="zh-TW" altLang="en-US" dirty="0">
                <a:sym typeface="Wingdings" panose="05000000000000000000" pitchFamily="2" charset="2"/>
              </a:rPr>
              <a:t>， 若移除</a:t>
            </a:r>
            <a:r>
              <a:rPr lang="en-US" altLang="zh-TW" dirty="0">
                <a:sym typeface="Wingdings" panose="05000000000000000000" pitchFamily="2" charset="2"/>
              </a:rPr>
              <a:t>X</a:t>
            </a:r>
            <a:r>
              <a:rPr lang="zh-TW" altLang="en-US" dirty="0">
                <a:sym typeface="Wingdings" panose="05000000000000000000" pitchFamily="2" charset="2"/>
              </a:rPr>
              <a:t>或</a:t>
            </a:r>
            <a:r>
              <a:rPr lang="en-US" altLang="zh-TW" dirty="0">
                <a:sym typeface="Wingdings" panose="05000000000000000000" pitchFamily="2" charset="2"/>
              </a:rPr>
              <a:t>Y</a:t>
            </a:r>
            <a:r>
              <a:rPr lang="zh-TW" altLang="en-US" dirty="0">
                <a:sym typeface="Wingdings" panose="05000000000000000000" pitchFamily="2" charset="2"/>
              </a:rPr>
              <a:t>任何一個屬性，造成 </a:t>
            </a:r>
            <a:r>
              <a:rPr lang="en-US" altLang="zh-TW" dirty="0">
                <a:sym typeface="Wingdings" panose="05000000000000000000" pitchFamily="2" charset="2"/>
              </a:rPr>
              <a:t>(X, Y)  Z </a:t>
            </a:r>
            <a:r>
              <a:rPr lang="zh-TW" altLang="en-US" dirty="0">
                <a:sym typeface="Wingdings" panose="05000000000000000000" pitchFamily="2" charset="2"/>
              </a:rPr>
              <a:t>不存在，則 </a:t>
            </a:r>
            <a:r>
              <a:rPr lang="en-US" altLang="zh-TW" dirty="0">
                <a:sym typeface="Wingdings" panose="05000000000000000000" pitchFamily="2" charset="2"/>
              </a:rPr>
              <a:t>Z</a:t>
            </a:r>
            <a:r>
              <a:rPr lang="zh-TW" altLang="en-US" dirty="0">
                <a:sym typeface="Wingdings" panose="05000000000000000000" pitchFamily="2" charset="2"/>
              </a:rPr>
              <a:t> 完全相依於 </a:t>
            </a:r>
            <a:r>
              <a:rPr lang="en-US" altLang="zh-TW" dirty="0">
                <a:sym typeface="Wingdings" panose="05000000000000000000" pitchFamily="2" charset="2"/>
              </a:rPr>
              <a:t>(X, Y)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Ex., (</a:t>
            </a:r>
            <a:r>
              <a:rPr lang="zh-TW" altLang="en-US" dirty="0"/>
              <a:t>學號，課程</a:t>
            </a:r>
            <a:r>
              <a:rPr lang="en-US" altLang="zh-TW" dirty="0"/>
              <a:t>)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成績</a:t>
            </a:r>
            <a:endParaRPr lang="en-US" altLang="zh-TW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部分函數相依</a:t>
            </a:r>
            <a:endParaRPr lang="en-US" altLang="zh-TW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>
                <a:sym typeface="Wingdings" panose="05000000000000000000" pitchFamily="2" charset="2"/>
              </a:rPr>
              <a:t>(X , Y)  Z</a:t>
            </a:r>
            <a:r>
              <a:rPr lang="zh-TW" altLang="en-US">
                <a:sym typeface="Wingdings" panose="05000000000000000000" pitchFamily="2" charset="2"/>
              </a:rPr>
              <a:t>，移除</a:t>
            </a:r>
            <a:r>
              <a:rPr lang="en-US" altLang="zh-TW">
                <a:sym typeface="Wingdings" panose="05000000000000000000" pitchFamily="2" charset="2"/>
              </a:rPr>
              <a:t>X</a:t>
            </a:r>
            <a:r>
              <a:rPr lang="zh-TW" altLang="en-US">
                <a:sym typeface="Wingdings" panose="05000000000000000000" pitchFamily="2" charset="2"/>
              </a:rPr>
              <a:t>或</a:t>
            </a:r>
            <a:r>
              <a:rPr lang="en-US" altLang="zh-TW">
                <a:sym typeface="Wingdings" panose="05000000000000000000" pitchFamily="2" charset="2"/>
              </a:rPr>
              <a:t>Y</a:t>
            </a:r>
            <a:r>
              <a:rPr lang="zh-TW" altLang="en-US">
                <a:sym typeface="Wingdings" panose="05000000000000000000" pitchFamily="2" charset="2"/>
              </a:rPr>
              <a:t>任何一個屬性</a:t>
            </a:r>
            <a:r>
              <a:rPr lang="zh-TW" altLang="en-US" dirty="0">
                <a:sym typeface="Wingdings" panose="05000000000000000000" pitchFamily="2" charset="2"/>
              </a:rPr>
              <a:t>， </a:t>
            </a:r>
            <a:r>
              <a:rPr lang="en-US" altLang="zh-TW" dirty="0">
                <a:sym typeface="Wingdings" panose="05000000000000000000" pitchFamily="2" charset="2"/>
              </a:rPr>
              <a:t>(X, Y)  Z </a:t>
            </a:r>
            <a:r>
              <a:rPr lang="zh-TW" altLang="en-US" dirty="0">
                <a:sym typeface="Wingdings" panose="05000000000000000000" pitchFamily="2" charset="2"/>
              </a:rPr>
              <a:t>依然存在，則 </a:t>
            </a:r>
            <a:r>
              <a:rPr lang="en-US" altLang="zh-TW" dirty="0">
                <a:sym typeface="Wingdings" panose="05000000000000000000" pitchFamily="2" charset="2"/>
              </a:rPr>
              <a:t>Z</a:t>
            </a:r>
            <a:r>
              <a:rPr lang="zh-TW" altLang="en-US" dirty="0">
                <a:sym typeface="Wingdings" panose="05000000000000000000" pitchFamily="2" charset="2"/>
              </a:rPr>
              <a:t> 部分相依於 </a:t>
            </a:r>
            <a:r>
              <a:rPr lang="en-US" altLang="zh-TW" dirty="0">
                <a:sym typeface="Wingdings" panose="05000000000000000000" pitchFamily="2" charset="2"/>
              </a:rPr>
              <a:t>(X, Y)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</a:rPr>
              <a:t>中可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找出部分元素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latin typeface="微軟正黑體" panose="020B0604030504040204" pitchFamily="34" charset="-120"/>
                <a:cs typeface="Times New Roman" pitchFamily="18" charset="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使得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X1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仍然成立，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部分函數相依</a:t>
            </a:r>
            <a:endParaRPr lang="en-US" altLang="zh-TW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sym typeface="Wingdings" panose="05000000000000000000" pitchFamily="2" charset="2"/>
              </a:rPr>
              <a:t>Ex., (</a:t>
            </a:r>
            <a:r>
              <a:rPr lang="zh-TW" altLang="en-US" dirty="0">
                <a:sym typeface="Wingdings" panose="05000000000000000000" pitchFamily="2" charset="2"/>
              </a:rPr>
              <a:t>學號，身分證號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姓名</a:t>
            </a:r>
            <a:endParaRPr lang="en-US" altLang="zh-TW" dirty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A79B2B-C37A-44AA-A0A4-AF8B90A0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917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2CC6A-9074-4AAE-9F3A-EB845478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baseline="0" dirty="0">
                <a:latin typeface="Calibri" panose="020F0502020204030204" pitchFamily="34" charset="0"/>
                <a:ea typeface="微軟正黑體" panose="020B0604030504040204" pitchFamily="34" charset="-120"/>
              </a:rPr>
              <a:t>第二正規式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ED70F0-44E3-4297-89CB-983FAC82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部分相依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已知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，若可以從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</a:rPr>
              <a:t>中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找出部分元素 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cs typeface="Times New Roman" pitchFamily="18" charset="0"/>
              </a:rPr>
              <a:t>’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使得 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X’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仍然成立，則稱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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為部分函數相依</a:t>
            </a:r>
            <a:endParaRPr lang="en-US" altLang="zh-TW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2NF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i="0" dirty="0">
                <a:solidFill>
                  <a:srgbClr val="0000FF"/>
                </a:solidFill>
                <a:effectLst/>
                <a:latin typeface="source-code-pro"/>
              </a:rPr>
              <a:t>關聯表中所有非鍵值屬性</a:t>
            </a:r>
            <a:r>
              <a:rPr lang="zh-TW" altLang="en-US" b="1" i="0" u="sng" dirty="0">
                <a:solidFill>
                  <a:srgbClr val="0000FF"/>
                </a:solidFill>
                <a:effectLst/>
                <a:latin typeface="source-code-pro"/>
              </a:rPr>
              <a:t>完全功能相依</a:t>
            </a:r>
            <a:r>
              <a:rPr lang="zh-TW" altLang="en-US" b="1" i="0" dirty="0">
                <a:solidFill>
                  <a:srgbClr val="0000FF"/>
                </a:solidFill>
                <a:effectLst/>
                <a:latin typeface="source-code-pro"/>
              </a:rPr>
              <a:t>於主鍵或候選鍵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49124-EF07-4B07-A05F-C8DFD912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B0B208-3D0A-44EE-8171-8B45C348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72</a:t>
            </a:fld>
            <a:endParaRPr lang="zh-TW" altLang="en-US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F66CED5-7564-46A3-824A-1E2CEDC49F0F}"/>
              </a:ext>
            </a:extLst>
          </p:cNvPr>
          <p:cNvGraphicFramePr>
            <a:graphicFrameLocks noGrp="1"/>
          </p:cNvGraphicFramePr>
          <p:nvPr/>
        </p:nvGraphicFramePr>
        <p:xfrm>
          <a:off x="2253214" y="3693215"/>
          <a:ext cx="7930198" cy="57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9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heavy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會員編號</a:t>
                      </a:r>
                      <a:endParaRPr lang="en-US" altLang="zh-TW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heavy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mId</a:t>
                      </a:r>
                      <a:endParaRPr lang="zh-TW" altLang="en-US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heavy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購物車產生時間</a:t>
                      </a:r>
                      <a:endParaRPr lang="en-US" altLang="zh-TW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heavy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carTime</a:t>
                      </a:r>
                      <a:endParaRPr lang="zh-TW" altLang="en-US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heavy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商品編號</a:t>
                      </a:r>
                      <a:endParaRPr lang="en-US" altLang="zh-TW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heavy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pNo</a:t>
                      </a:r>
                      <a:endParaRPr lang="zh-TW" altLang="en-US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訂購數量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amount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商品名稱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pName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定價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unitPrice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種類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catalog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群組 19">
            <a:extLst>
              <a:ext uri="{FF2B5EF4-FFF2-40B4-BE49-F238E27FC236}">
                <a16:creationId xmlns:a16="http://schemas.microsoft.com/office/drawing/2014/main" id="{1FAFF446-DF07-4A0D-BEFD-68BA057DDC85}"/>
              </a:ext>
            </a:extLst>
          </p:cNvPr>
          <p:cNvGrpSpPr/>
          <p:nvPr/>
        </p:nvGrpSpPr>
        <p:grpSpPr>
          <a:xfrm>
            <a:off x="2702238" y="4259619"/>
            <a:ext cx="7116475" cy="838635"/>
            <a:chOff x="1055925" y="4141994"/>
            <a:chExt cx="7116475" cy="83863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6B55B48-B364-475D-BB31-89BF8741A537}"/>
                </a:ext>
              </a:extLst>
            </p:cNvPr>
            <p:cNvGrpSpPr/>
            <p:nvPr/>
          </p:nvGrpSpPr>
          <p:grpSpPr>
            <a:xfrm>
              <a:off x="1055925" y="4141994"/>
              <a:ext cx="3876115" cy="399182"/>
              <a:chOff x="1055925" y="4141994"/>
              <a:chExt cx="3876115" cy="399182"/>
            </a:xfrm>
          </p:grpSpPr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536F92B4-6FC4-4E51-8D7D-A3E301AF5AA3}"/>
                  </a:ext>
                </a:extLst>
              </p:cNvPr>
              <p:cNvCxnSpPr/>
              <p:nvPr/>
            </p:nvCxnSpPr>
            <p:spPr>
              <a:xfrm>
                <a:off x="1055925" y="4141995"/>
                <a:ext cx="0" cy="39918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9650472-699F-4F80-A0A7-B62A4FA6542D}"/>
                  </a:ext>
                </a:extLst>
              </p:cNvPr>
              <p:cNvCxnSpPr/>
              <p:nvPr/>
            </p:nvCxnSpPr>
            <p:spPr>
              <a:xfrm>
                <a:off x="1055925" y="4541176"/>
                <a:ext cx="3876115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1EC056D0-86FD-4DC9-BFB0-E466E069D77D}"/>
                  </a:ext>
                </a:extLst>
              </p:cNvPr>
              <p:cNvCxnSpPr/>
              <p:nvPr/>
            </p:nvCxnSpPr>
            <p:spPr>
              <a:xfrm flipV="1">
                <a:off x="4932040" y="4185978"/>
                <a:ext cx="0" cy="35519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914A1A8B-12A5-4B09-ABEC-BFC6169DC335}"/>
                  </a:ext>
                </a:extLst>
              </p:cNvPr>
              <p:cNvCxnSpPr/>
              <p:nvPr/>
            </p:nvCxnSpPr>
            <p:spPr>
              <a:xfrm>
                <a:off x="2627784" y="4141995"/>
                <a:ext cx="0" cy="39918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E1F43620-8E18-4BEE-8015-76183B0ADBC0}"/>
                  </a:ext>
                </a:extLst>
              </p:cNvPr>
              <p:cNvCxnSpPr/>
              <p:nvPr/>
            </p:nvCxnSpPr>
            <p:spPr>
              <a:xfrm>
                <a:off x="3851920" y="4141994"/>
                <a:ext cx="0" cy="39918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4C94D1D-F14D-4676-9E18-CCAC2B9D80C4}"/>
                </a:ext>
              </a:extLst>
            </p:cNvPr>
            <p:cNvCxnSpPr/>
            <p:nvPr/>
          </p:nvCxnSpPr>
          <p:spPr>
            <a:xfrm>
              <a:off x="3851920" y="4581129"/>
              <a:ext cx="0" cy="39918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98A8AA3-EE84-4CC0-9DAF-0D495B2984A7}"/>
                </a:ext>
              </a:extLst>
            </p:cNvPr>
            <p:cNvCxnSpPr/>
            <p:nvPr/>
          </p:nvCxnSpPr>
          <p:spPr>
            <a:xfrm flipV="1">
              <a:off x="3851920" y="4980309"/>
              <a:ext cx="4320480" cy="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21CF0FFD-1632-45EC-B7AB-81C5A7826520}"/>
                </a:ext>
              </a:extLst>
            </p:cNvPr>
            <p:cNvCxnSpPr/>
            <p:nvPr/>
          </p:nvCxnSpPr>
          <p:spPr>
            <a:xfrm flipV="1">
              <a:off x="8172400" y="4541175"/>
              <a:ext cx="0" cy="43913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8FF8D38-DB35-4596-9054-D2A1195AD417}"/>
                </a:ext>
              </a:extLst>
            </p:cNvPr>
            <p:cNvCxnSpPr/>
            <p:nvPr/>
          </p:nvCxnSpPr>
          <p:spPr>
            <a:xfrm flipV="1">
              <a:off x="7092280" y="4541495"/>
              <a:ext cx="0" cy="43913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5698289-5057-4659-97DD-FD40CF804416}"/>
                </a:ext>
              </a:extLst>
            </p:cNvPr>
            <p:cNvCxnSpPr/>
            <p:nvPr/>
          </p:nvCxnSpPr>
          <p:spPr>
            <a:xfrm flipV="1">
              <a:off x="6012160" y="4541175"/>
              <a:ext cx="0" cy="43913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2BE606-8877-49D0-B2FE-44B0347F6C33}"/>
              </a:ext>
            </a:extLst>
          </p:cNvPr>
          <p:cNvSpPr txBox="1"/>
          <p:nvPr/>
        </p:nvSpPr>
        <p:spPr>
          <a:xfrm>
            <a:off x="3986961" y="5321280"/>
            <a:ext cx="4858510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{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mID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carTime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pNo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} 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 {</a:t>
            </a:r>
            <a:r>
              <a:rPr lang="en-US" altLang="zh-TW" b="1" dirty="0" err="1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pName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} 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為部分相依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因為 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{</a:t>
            </a:r>
            <a:r>
              <a:rPr lang="en-US" altLang="zh-TW" b="1" dirty="0" err="1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pNo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}  {</a:t>
            </a:r>
            <a:r>
              <a:rPr lang="en-US" altLang="zh-TW" b="1" dirty="0" err="1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pName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{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mID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carTime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b="1" u="sng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pNo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} 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 {amount} 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為完全相依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39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EFDA1-C11A-4230-9EF1-46438E8B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52ECD-0084-4035-BA2F-0B06B452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OrderProduct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關聯分解成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Order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兩個關聯，便滿足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2NF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032F02-F9AA-44FA-93E2-AB98217D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37AE69-897D-436C-9206-29DAF5DF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E54AA0-DD05-4F4E-8897-22096819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87" y="2659953"/>
            <a:ext cx="7858425" cy="307265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365495D-395A-4906-90A8-601268A35577}"/>
              </a:ext>
            </a:extLst>
          </p:cNvPr>
          <p:cNvSpPr/>
          <p:nvPr/>
        </p:nvSpPr>
        <p:spPr>
          <a:xfrm>
            <a:off x="2963058" y="4620326"/>
            <a:ext cx="463138" cy="3740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590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DEAC9-90C4-46AF-A749-93088393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37A56-56B1-49AA-819C-0E7E1BEF5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{</a:t>
            </a:r>
            <a:r>
              <a:rPr lang="zh-TW" altLang="en-US" dirty="0"/>
              <a:t>姓名</a:t>
            </a:r>
            <a:r>
              <a:rPr lang="en-US" altLang="zh-TW" dirty="0"/>
              <a:t>}</a:t>
            </a:r>
            <a:r>
              <a:rPr lang="zh-TW" altLang="en-US" dirty="0"/>
              <a:t>相依於</a:t>
            </a:r>
            <a:r>
              <a:rPr lang="en-US" altLang="zh-TW" dirty="0"/>
              <a:t>{</a:t>
            </a:r>
            <a:r>
              <a:rPr lang="zh-TW" altLang="en-US" dirty="0"/>
              <a:t>會員編號</a:t>
            </a:r>
            <a:r>
              <a:rPr lang="en-US" altLang="zh-TW" dirty="0"/>
              <a:t>}</a:t>
            </a:r>
            <a:r>
              <a:rPr lang="zh-TW" altLang="en-US" dirty="0"/>
              <a:t>，</a:t>
            </a:r>
            <a:r>
              <a:rPr lang="en-US" altLang="zh-TW" dirty="0"/>
              <a:t>{</a:t>
            </a:r>
            <a:r>
              <a:rPr lang="zh-TW" altLang="en-US" dirty="0"/>
              <a:t>會員編號</a:t>
            </a:r>
            <a:r>
              <a:rPr lang="en-US" altLang="zh-TW" dirty="0"/>
              <a:t>}</a:t>
            </a:r>
            <a:r>
              <a:rPr lang="zh-TW" altLang="en-US" dirty="0"/>
              <a:t>為 </a:t>
            </a:r>
            <a:r>
              <a:rPr lang="en-US" altLang="zh-TW" dirty="0"/>
              <a:t>secondary key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A2CCC-E0CC-411A-9528-ADAC65F0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9033B9-EBD2-40EC-8748-7403BDD1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282A553-7290-4C1D-A83F-9A383DB44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51"/>
          <a:stretch/>
        </p:blipFill>
        <p:spPr bwMode="auto">
          <a:xfrm>
            <a:off x="463875" y="2299996"/>
            <a:ext cx="5791200" cy="138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A068DA8-C62F-4BC7-A26A-776402292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9"/>
          <a:stretch/>
        </p:blipFill>
        <p:spPr bwMode="auto">
          <a:xfrm>
            <a:off x="463875" y="3702493"/>
            <a:ext cx="5791200" cy="212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1E7ED2-F277-4382-AE4A-375EF53B3921}"/>
              </a:ext>
            </a:extLst>
          </p:cNvPr>
          <p:cNvSpPr txBox="1"/>
          <p:nvPr/>
        </p:nvSpPr>
        <p:spPr>
          <a:xfrm>
            <a:off x="6542007" y="3890135"/>
            <a:ext cx="4817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觀察分解後的兩個關聯表，會發現原關聯表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中的功能相依性決定者交易會員在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R2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中成了主鍵、在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R1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中為</a:t>
            </a:r>
            <a:r>
              <a:rPr lang="zh-TW" altLang="en-US" b="1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外來鍵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，如此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的所有功能性相依仍然保留著，且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R1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R2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都不存在部分功能相依性，所以 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R1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R2 </a:t>
            </a:r>
            <a:r>
              <a:rPr lang="zh-TW" alt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都是第二正規化的表格</a:t>
            </a:r>
            <a:endParaRPr lang="zh-TW" altLang="en-US" dirty="0">
              <a:solidFill>
                <a:srgbClr val="0070C0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931A55-334C-4854-AFA7-D13DADD3849F}"/>
              </a:ext>
            </a:extLst>
          </p:cNvPr>
          <p:cNvSpPr txBox="1"/>
          <p:nvPr/>
        </p:nvSpPr>
        <p:spPr>
          <a:xfrm>
            <a:off x="6454614" y="2299996"/>
            <a:ext cx="4992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交易編號 </a:t>
            </a:r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交易方式，交易時間，交易會員，流水號</a:t>
            </a:r>
            <a:endParaRPr lang="en-US" altLang="zh-TW" sz="1600" dirty="0">
              <a:solidFill>
                <a:srgbClr val="C00000"/>
              </a:solidFill>
              <a:latin typeface="Calibri" panose="020F0502020204030204" pitchFamily="34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交易會員 </a:t>
            </a:r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姓名</a:t>
            </a:r>
            <a:endParaRPr lang="en-US" altLang="zh-TW" sz="1600" dirty="0">
              <a:solidFill>
                <a:srgbClr val="C00000"/>
              </a:solidFill>
              <a:latin typeface="Calibri" panose="020F0502020204030204" pitchFamily="34" charset="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流水號 </a:t>
            </a:r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1600" dirty="0">
                <a:solidFill>
                  <a:srgbClr val="C00000"/>
                </a:solidFill>
                <a:latin typeface="Calibri" panose="020F05020202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交易編號，交易方式，交易時間</a:t>
            </a:r>
            <a:endParaRPr lang="zh-TW" altLang="en-US" sz="1600" dirty="0">
              <a:solidFill>
                <a:srgbClr val="C00000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5FABA5-8FF1-47F8-8F01-75305269BE71}"/>
              </a:ext>
            </a:extLst>
          </p:cNvPr>
          <p:cNvSpPr txBox="1"/>
          <p:nvPr/>
        </p:nvSpPr>
        <p:spPr>
          <a:xfrm>
            <a:off x="188417" y="246739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54704A4-BCB5-4C5F-9EEE-93CC731EAB8C}"/>
              </a:ext>
            </a:extLst>
          </p:cNvPr>
          <p:cNvSpPr txBox="1"/>
          <p:nvPr/>
        </p:nvSpPr>
        <p:spPr>
          <a:xfrm>
            <a:off x="509541" y="3816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Ｒ１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0D821C-B0D7-4AD3-9164-1748CA1B381B}"/>
              </a:ext>
            </a:extLst>
          </p:cNvPr>
          <p:cNvSpPr txBox="1"/>
          <p:nvPr/>
        </p:nvSpPr>
        <p:spPr>
          <a:xfrm>
            <a:off x="934424" y="50735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Ｒ２</a:t>
            </a:r>
          </a:p>
        </p:txBody>
      </p:sp>
    </p:spTree>
    <p:extLst>
      <p:ext uri="{BB962C8B-B14F-4D97-AF65-F5344CB8AC3E}">
        <p14:creationId xmlns:p14="http://schemas.microsoft.com/office/powerpoint/2010/main" val="18376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CCAAE-DEF3-4179-825F-5C784823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baseline="0" dirty="0">
                <a:latin typeface="Calibri" panose="020F0502020204030204" pitchFamily="34" charset="0"/>
                <a:ea typeface="微軟正黑體" panose="020B0604030504040204" pitchFamily="34" charset="-120"/>
              </a:rPr>
              <a:t>第三正規式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C26CEA-F515-4FE5-B9D1-3D368FBD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關聯表滿足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2NF</a:t>
            </a:r>
            <a:r>
              <a:rPr lang="zh-TW" altLang="en-US" dirty="0">
                <a:latin typeface="微軟正黑體" panose="020B0604030504040204" pitchFamily="34" charset="-120"/>
              </a:rPr>
              <a:t>，</a:t>
            </a:r>
            <a:r>
              <a:rPr lang="zh-TW" altLang="en-US" b="1" i="0" dirty="0">
                <a:effectLst/>
                <a:latin typeface="source-code-pro"/>
              </a:rPr>
              <a:t>關聯表中的</a:t>
            </a:r>
            <a:r>
              <a:rPr lang="zh-TW" altLang="en-US" b="1" i="0" dirty="0">
                <a:solidFill>
                  <a:srgbClr val="C00000"/>
                </a:solidFill>
                <a:effectLst/>
                <a:latin typeface="source-code-pro"/>
              </a:rPr>
              <a:t>非鍵值屬性間不存在遞移相依性</a:t>
            </a:r>
            <a:r>
              <a:rPr lang="zh-TW" altLang="en-US" b="1" i="0" dirty="0">
                <a:effectLst/>
                <a:latin typeface="source-code-pro"/>
              </a:rPr>
              <a:t>（即：非鍵值屬性間不存在功能相依性）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8F998B-B8A8-4A20-B3E3-C345010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78EF2D-A365-4F3D-BE8F-BF9C2383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75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0A5EF02-DB40-47CF-A08A-9AABED151150}"/>
              </a:ext>
            </a:extLst>
          </p:cNvPr>
          <p:cNvGraphicFramePr>
            <a:graphicFrameLocks noGrp="1"/>
          </p:cNvGraphicFramePr>
          <p:nvPr/>
        </p:nvGraphicFramePr>
        <p:xfrm>
          <a:off x="3712793" y="2565029"/>
          <a:ext cx="7090411" cy="57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99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heavy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交易編號</a:t>
                      </a:r>
                      <a:endParaRPr lang="en-US" altLang="zh-TW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heavy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tNo</a:t>
                      </a:r>
                      <a:endParaRPr lang="zh-TW" altLang="en-US" sz="1600" u="heavy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none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交易方式</a:t>
                      </a:r>
                      <a:endParaRPr lang="en-US" altLang="zh-TW" sz="1600" u="none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none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method</a:t>
                      </a:r>
                      <a:endParaRPr lang="zh-TW" altLang="en-US" sz="1600" u="none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u="none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交易時間</a:t>
                      </a:r>
                      <a:endParaRPr lang="en-US" altLang="zh-TW" sz="1600" u="none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u="none" baseline="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transTime</a:t>
                      </a:r>
                      <a:endParaRPr lang="zh-TW" altLang="en-US" sz="1600" u="none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會員編號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transMid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ID</a:t>
                      </a:r>
                    </a:p>
                    <a:p>
                      <a:pPr algn="ctr"/>
                      <a:r>
                        <a:rPr lang="en-US" altLang="zh-TW" sz="16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pID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name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生日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birthday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群組 6">
            <a:extLst>
              <a:ext uri="{FF2B5EF4-FFF2-40B4-BE49-F238E27FC236}">
                <a16:creationId xmlns:a16="http://schemas.microsoft.com/office/drawing/2014/main" id="{B89C6706-D073-4F48-9D2C-010E88E5CC4D}"/>
              </a:ext>
            </a:extLst>
          </p:cNvPr>
          <p:cNvGrpSpPr/>
          <p:nvPr/>
        </p:nvGrpSpPr>
        <p:grpSpPr>
          <a:xfrm>
            <a:off x="1340872" y="2756476"/>
            <a:ext cx="9073324" cy="1253225"/>
            <a:chOff x="-1765020" y="3767037"/>
            <a:chExt cx="9073324" cy="125322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3DEFDB9-93EF-4BA2-B69F-8C2D87A73810}"/>
                </a:ext>
              </a:extLst>
            </p:cNvPr>
            <p:cNvGrpSpPr/>
            <p:nvPr/>
          </p:nvGrpSpPr>
          <p:grpSpPr>
            <a:xfrm>
              <a:off x="1055925" y="4141994"/>
              <a:ext cx="3516075" cy="399182"/>
              <a:chOff x="1055925" y="4141994"/>
              <a:chExt cx="3516075" cy="399182"/>
            </a:xfrm>
          </p:grpSpPr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E01166DA-CBFF-4E20-B779-A027F19324E9}"/>
                  </a:ext>
                </a:extLst>
              </p:cNvPr>
              <p:cNvCxnSpPr/>
              <p:nvPr/>
            </p:nvCxnSpPr>
            <p:spPr>
              <a:xfrm>
                <a:off x="1055925" y="4141995"/>
                <a:ext cx="0" cy="39918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419F2420-28E1-4241-8709-59DF00CB55AB}"/>
                  </a:ext>
                </a:extLst>
              </p:cNvPr>
              <p:cNvCxnSpPr/>
              <p:nvPr/>
            </p:nvCxnSpPr>
            <p:spPr>
              <a:xfrm flipV="1">
                <a:off x="1055925" y="4541175"/>
                <a:ext cx="3516075" cy="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0BBA80C8-8A8F-4D1A-8348-0578A24E8C8C}"/>
                  </a:ext>
                </a:extLst>
              </p:cNvPr>
              <p:cNvCxnSpPr/>
              <p:nvPr/>
            </p:nvCxnSpPr>
            <p:spPr>
              <a:xfrm flipV="1">
                <a:off x="4572000" y="4185977"/>
                <a:ext cx="0" cy="3551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70618642-BFAA-4B74-953C-6AC4F0C80654}"/>
                  </a:ext>
                </a:extLst>
              </p:cNvPr>
              <p:cNvCxnSpPr/>
              <p:nvPr/>
            </p:nvCxnSpPr>
            <p:spPr>
              <a:xfrm>
                <a:off x="2195736" y="4141994"/>
                <a:ext cx="0" cy="39918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83980A5-5654-49E2-99E2-48F1D9E4FE2D}"/>
                  </a:ext>
                </a:extLst>
              </p:cNvPr>
              <p:cNvCxnSpPr/>
              <p:nvPr/>
            </p:nvCxnSpPr>
            <p:spPr>
              <a:xfrm>
                <a:off x="3347864" y="4141994"/>
                <a:ext cx="0" cy="39918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FCA7364-A00F-4E36-93A3-881F1B279C46}"/>
                </a:ext>
              </a:extLst>
            </p:cNvPr>
            <p:cNvCxnSpPr/>
            <p:nvPr/>
          </p:nvCxnSpPr>
          <p:spPr>
            <a:xfrm>
              <a:off x="4572000" y="4621081"/>
              <a:ext cx="0" cy="39918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8F3F7DD-DEB5-481B-99FE-64F3431E6BC0}"/>
                </a:ext>
              </a:extLst>
            </p:cNvPr>
            <p:cNvCxnSpPr/>
            <p:nvPr/>
          </p:nvCxnSpPr>
          <p:spPr>
            <a:xfrm>
              <a:off x="4572000" y="5020262"/>
              <a:ext cx="2736304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D558902-9C57-423F-9A87-82D607969518}"/>
                </a:ext>
              </a:extLst>
            </p:cNvPr>
            <p:cNvCxnSpPr/>
            <p:nvPr/>
          </p:nvCxnSpPr>
          <p:spPr>
            <a:xfrm flipV="1">
              <a:off x="7308304" y="4570448"/>
              <a:ext cx="0" cy="43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395E877-24BB-4867-B09A-FE0F22CCCAF0}"/>
                </a:ext>
              </a:extLst>
            </p:cNvPr>
            <p:cNvCxnSpPr/>
            <p:nvPr/>
          </p:nvCxnSpPr>
          <p:spPr>
            <a:xfrm flipV="1">
              <a:off x="6300192" y="4570448"/>
              <a:ext cx="0" cy="43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20E6B888-EDFC-425C-A981-36F6790E14B2}"/>
                </a:ext>
              </a:extLst>
            </p:cNvPr>
            <p:cNvCxnSpPr/>
            <p:nvPr/>
          </p:nvCxnSpPr>
          <p:spPr>
            <a:xfrm flipV="1">
              <a:off x="5436096" y="4581128"/>
              <a:ext cx="0" cy="43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圓角矩形 17">
              <a:extLst>
                <a:ext uri="{FF2B5EF4-FFF2-40B4-BE49-F238E27FC236}">
                  <a16:creationId xmlns:a16="http://schemas.microsoft.com/office/drawing/2014/main" id="{72ADB72F-FA5F-47DE-9105-80551E21B9D4}"/>
                </a:ext>
              </a:extLst>
            </p:cNvPr>
            <p:cNvSpPr/>
            <p:nvPr/>
          </p:nvSpPr>
          <p:spPr>
            <a:xfrm>
              <a:off x="-1765020" y="3767037"/>
              <a:ext cx="2160240" cy="37495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微軟正黑體" pitchFamily="34" charset="-120"/>
                  <a:ea typeface="微軟正黑體" pitchFamily="34" charset="-120"/>
                </a:rPr>
                <a:t>TransactionMember</a:t>
              </a:r>
              <a:endParaRPr lang="zh-TW" altLang="en-US" sz="16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B0066A-E55F-4B72-BFBE-827700ECDCF1}"/>
              </a:ext>
            </a:extLst>
          </p:cNvPr>
          <p:cNvSpPr txBox="1"/>
          <p:nvPr/>
        </p:nvSpPr>
        <p:spPr>
          <a:xfrm>
            <a:off x="1572322" y="4154941"/>
            <a:ext cx="9645815" cy="707886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{</a:t>
            </a:r>
            <a:r>
              <a:rPr lang="en-US" altLang="zh-TW" sz="2000" b="1" dirty="0" err="1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tNo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} 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 {</a:t>
            </a:r>
            <a:r>
              <a:rPr lang="en-US" altLang="zh-TW" sz="2000" b="1" dirty="0" err="1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transMID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}  {name}</a:t>
            </a:r>
            <a:r>
              <a:rPr lang="zh-TW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，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{</a:t>
            </a:r>
            <a:r>
              <a:rPr lang="en-US" altLang="zh-TW" sz="2000" b="1" dirty="0" err="1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tNo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}  {name} </a:t>
            </a:r>
            <a:r>
              <a:rPr lang="zh-TW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是遞移函數相依，</a:t>
            </a:r>
            <a:r>
              <a:rPr lang="en-US" altLang="zh-TW" sz="2000" b="1" dirty="0" err="1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tNo</a:t>
            </a:r>
            <a:r>
              <a:rPr lang="zh-TW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為主鍵</a:t>
            </a:r>
            <a:endParaRPr lang="en-US" altLang="zh-TW" sz="2000" b="1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所以 </a:t>
            </a:r>
            <a:r>
              <a:rPr lang="en-US" altLang="zh-TW" sz="2000" b="1" dirty="0" err="1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TransactionMember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不滿足 </a:t>
            </a:r>
            <a:r>
              <a:rPr lang="en-US" altLang="zh-TW" sz="2000" b="1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3NF</a:t>
            </a:r>
            <a:endParaRPr lang="zh-TW" altLang="en-US" sz="2000" b="1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09415E-72B5-4185-92E9-F01DD11AD6BA}"/>
              </a:ext>
            </a:extLst>
          </p:cNvPr>
          <p:cNvSpPr txBox="1"/>
          <p:nvPr/>
        </p:nvSpPr>
        <p:spPr>
          <a:xfrm>
            <a:off x="4315489" y="5026710"/>
            <a:ext cx="4362605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{</a:t>
            </a:r>
            <a:r>
              <a:rPr lang="en-US" altLang="zh-TW" sz="1600" dirty="0" err="1"/>
              <a:t>tNo</a:t>
            </a:r>
            <a:r>
              <a:rPr lang="en-US" altLang="zh-TW" sz="1600" dirty="0"/>
              <a:t>} </a:t>
            </a:r>
            <a:r>
              <a:rPr lang="en-US" altLang="zh-TW" sz="1600" dirty="0">
                <a:sym typeface="Wingdings" panose="05000000000000000000" pitchFamily="2" charset="2"/>
              </a:rPr>
              <a:t> {method, </a:t>
            </a:r>
            <a:r>
              <a:rPr lang="en-US" altLang="zh-TW" sz="1600" dirty="0" err="1">
                <a:sym typeface="Wingdings" panose="05000000000000000000" pitchFamily="2" charset="2"/>
              </a:rPr>
              <a:t>transTime</a:t>
            </a:r>
            <a:r>
              <a:rPr lang="en-US" altLang="zh-TW" sz="1600" dirty="0">
                <a:sym typeface="Wingdings" panose="05000000000000000000" pitchFamily="2" charset="2"/>
              </a:rPr>
              <a:t>, </a:t>
            </a:r>
            <a:r>
              <a:rPr lang="en-US" altLang="zh-TW" sz="1600" dirty="0" err="1">
                <a:sym typeface="Wingdings" panose="05000000000000000000" pitchFamily="2" charset="2"/>
              </a:rPr>
              <a:t>transMid</a:t>
            </a:r>
            <a:r>
              <a:rPr lang="en-US" altLang="zh-TW" sz="1600" dirty="0">
                <a:sym typeface="Wingdings" panose="05000000000000000000" pitchFamily="2" charset="2"/>
              </a:rPr>
              <a:t>}</a:t>
            </a:r>
          </a:p>
          <a:p>
            <a:r>
              <a:rPr lang="en-US" altLang="zh-TW" sz="1600" dirty="0">
                <a:sym typeface="Wingdings" panose="05000000000000000000" pitchFamily="2" charset="2"/>
              </a:rPr>
              <a:t>{</a:t>
            </a:r>
            <a:r>
              <a:rPr lang="en-US" altLang="zh-TW" sz="1600" dirty="0" err="1">
                <a:sym typeface="Wingdings" panose="05000000000000000000" pitchFamily="2" charset="2"/>
              </a:rPr>
              <a:t>transMid</a:t>
            </a:r>
            <a:r>
              <a:rPr lang="en-US" altLang="zh-TW" sz="1600" dirty="0">
                <a:sym typeface="Wingdings" panose="05000000000000000000" pitchFamily="2" charset="2"/>
              </a:rPr>
              <a:t>}  {</a:t>
            </a:r>
            <a:r>
              <a:rPr lang="en-US" altLang="zh-TW" sz="1600" dirty="0" err="1">
                <a:sym typeface="Wingdings" panose="05000000000000000000" pitchFamily="2" charset="2"/>
              </a:rPr>
              <a:t>pId</a:t>
            </a:r>
            <a:r>
              <a:rPr lang="en-US" altLang="zh-TW" sz="1600" dirty="0">
                <a:sym typeface="Wingdings" panose="05000000000000000000" pitchFamily="2" charset="2"/>
              </a:rPr>
              <a:t>, name, birthday}</a:t>
            </a:r>
          </a:p>
          <a:p>
            <a:r>
              <a:rPr lang="en-US" altLang="zh-TW" sz="1600" dirty="0">
                <a:sym typeface="Wingdings" panose="05000000000000000000" pitchFamily="2" charset="2"/>
              </a:rPr>
              <a:t>{</a:t>
            </a:r>
            <a:r>
              <a:rPr lang="en-US" altLang="zh-TW" sz="1600" dirty="0" err="1">
                <a:sym typeface="Wingdings" panose="05000000000000000000" pitchFamily="2" charset="2"/>
              </a:rPr>
              <a:t>tNo</a:t>
            </a:r>
            <a:r>
              <a:rPr lang="en-US" altLang="zh-TW" sz="1600" dirty="0">
                <a:sym typeface="Wingdings" panose="05000000000000000000" pitchFamily="2" charset="2"/>
              </a:rPr>
              <a:t>}  {method, </a:t>
            </a:r>
            <a:r>
              <a:rPr lang="en-US" altLang="zh-TW" sz="1600" dirty="0" err="1">
                <a:sym typeface="Wingdings" panose="05000000000000000000" pitchFamily="2" charset="2"/>
              </a:rPr>
              <a:t>transTime</a:t>
            </a:r>
            <a:r>
              <a:rPr lang="en-US" altLang="zh-TW" sz="1600" dirty="0">
                <a:sym typeface="Wingdings" panose="05000000000000000000" pitchFamily="2" charset="2"/>
              </a:rPr>
              <a:t>, </a:t>
            </a:r>
            <a:r>
              <a:rPr lang="en-US" altLang="zh-TW" sz="1600" dirty="0" err="1">
                <a:sym typeface="Wingdings" panose="05000000000000000000" pitchFamily="2" charset="2"/>
              </a:rPr>
              <a:t>pId</a:t>
            </a:r>
            <a:r>
              <a:rPr lang="en-US" altLang="zh-TW" sz="1600" dirty="0">
                <a:sym typeface="Wingdings" panose="05000000000000000000" pitchFamily="2" charset="2"/>
              </a:rPr>
              <a:t>, name, birthday}</a:t>
            </a:r>
          </a:p>
          <a:p>
            <a:r>
              <a:rPr lang="en-US" altLang="zh-TW" sz="1600" dirty="0">
                <a:sym typeface="Wingdings" panose="05000000000000000000" pitchFamily="2" charset="2"/>
              </a:rPr>
              <a:t>{</a:t>
            </a:r>
            <a:r>
              <a:rPr lang="en-US" altLang="zh-TW" sz="1600" dirty="0" err="1">
                <a:sym typeface="Wingdings" panose="05000000000000000000" pitchFamily="2" charset="2"/>
              </a:rPr>
              <a:t>tNo</a:t>
            </a:r>
            <a:r>
              <a:rPr lang="en-US" altLang="zh-TW" sz="1600" dirty="0">
                <a:sym typeface="Wingdings" panose="05000000000000000000" pitchFamily="2" charset="2"/>
              </a:rPr>
              <a:t>}  {trans}</a:t>
            </a:r>
            <a:r>
              <a:rPr lang="zh-TW" altLang="en-US" sz="1600" dirty="0"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sym typeface="Wingdings" panose="05000000000000000000" pitchFamily="2" charset="2"/>
              </a:rPr>
              <a:t> {name}</a:t>
            </a:r>
          </a:p>
          <a:p>
            <a:r>
              <a:rPr lang="en-US" altLang="zh-TW" sz="1600" dirty="0">
                <a:sym typeface="Wingdings" panose="05000000000000000000" pitchFamily="2" charset="2"/>
              </a:rPr>
              <a:t>name</a:t>
            </a:r>
            <a:r>
              <a:rPr lang="zh-TW" altLang="en-US" sz="1600" dirty="0">
                <a:sym typeface="Wingdings" panose="05000000000000000000" pitchFamily="2" charset="2"/>
              </a:rPr>
              <a:t>可以經由遞移函數相依於</a:t>
            </a:r>
            <a:r>
              <a:rPr lang="en-US" altLang="zh-TW" sz="1600" dirty="0">
                <a:sym typeface="Wingdings" panose="05000000000000000000" pitchFamily="2" charset="2"/>
              </a:rPr>
              <a:t>{</a:t>
            </a:r>
            <a:r>
              <a:rPr lang="en-US" altLang="zh-TW" sz="1600" dirty="0" err="1">
                <a:sym typeface="Wingdings" panose="05000000000000000000" pitchFamily="2" charset="2"/>
              </a:rPr>
              <a:t>tNo</a:t>
            </a:r>
            <a:r>
              <a:rPr lang="en-US" altLang="zh-TW" sz="1600" dirty="0">
                <a:sym typeface="Wingdings" panose="05000000000000000000" pitchFamily="2" charset="2"/>
              </a:rPr>
              <a:t>}</a:t>
            </a:r>
          </a:p>
          <a:p>
            <a:r>
              <a:rPr lang="zh-TW" altLang="en-US" sz="1600" dirty="0">
                <a:sym typeface="Wingdings" panose="05000000000000000000" pitchFamily="2" charset="2"/>
              </a:rPr>
              <a:t>不合</a:t>
            </a:r>
            <a:r>
              <a:rPr lang="en-US" altLang="zh-TW" sz="1600" dirty="0">
                <a:sym typeface="Wingdings" panose="05000000000000000000" pitchFamily="2" charset="2"/>
              </a:rPr>
              <a:t>3NF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5796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E4BDA-FAA2-4C99-9D3E-5054FA48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B2100C-B9CF-4FDC-91A5-D7CEB3F9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C8F97C-9A9F-4857-AC05-ED337B18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Picture 8" descr="D:\DB Book\第四版改版資料\資料庫高解析圖表\圖8-11.jpg">
            <a:extLst>
              <a:ext uri="{FF2B5EF4-FFF2-40B4-BE49-F238E27FC236}">
                <a16:creationId xmlns:a16="http://schemas.microsoft.com/office/drawing/2014/main" id="{9950B41A-5B48-4B0A-B59B-C86F6BA2B0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6"/>
          <a:stretch/>
        </p:blipFill>
        <p:spPr bwMode="auto">
          <a:xfrm>
            <a:off x="595268" y="1853210"/>
            <a:ext cx="9393382" cy="383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447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FF9B4-7E1B-46F7-B837-81C40338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資料表正規化實作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91500C3-CCA0-43A9-9DA6-3AF0448E9D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4" y="2083692"/>
          <a:ext cx="1051559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3922809004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89368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47212042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07318936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616412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3433107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609242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成績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2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1090711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  <a:p>
                      <a:pPr algn="ctr"/>
                      <a:r>
                        <a:rPr lang="en-US" altLang="zh-TW" dirty="0"/>
                        <a:t>11245123</a:t>
                      </a:r>
                    </a:p>
                    <a:p>
                      <a:pPr algn="ctr"/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張三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李四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王五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</a:p>
                    <a:p>
                      <a:pPr algn="ctr"/>
                      <a:r>
                        <a:rPr lang="en-US" altLang="zh-TW" dirty="0"/>
                        <a:t>90</a:t>
                      </a:r>
                    </a:p>
                    <a:p>
                      <a:pPr algn="ctr"/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1120201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張曉元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11245123</a:t>
                      </a:r>
                    </a:p>
                    <a:p>
                      <a:pPr algn="ctr"/>
                      <a:r>
                        <a:rPr lang="en-US" altLang="zh-TW" dirty="0"/>
                        <a:t>11245008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李四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陳二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</a:t>
                      </a:r>
                    </a:p>
                    <a:p>
                      <a:pPr algn="ctr"/>
                      <a:r>
                        <a:rPr lang="en-US" altLang="zh-TW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8427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BB9FA-1CA1-4688-9154-9FCD91E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2B9C44-4C46-4CD8-A726-CFF04439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34E736-976A-40B1-883E-3CF1D443E658}"/>
              </a:ext>
            </a:extLst>
          </p:cNvPr>
          <p:cNvSpPr txBox="1"/>
          <p:nvPr/>
        </p:nvSpPr>
        <p:spPr>
          <a:xfrm>
            <a:off x="1146052" y="4190508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欄位不是基元值，不符合 </a:t>
            </a:r>
            <a:r>
              <a:rPr lang="en-US" altLang="zh-TW" dirty="0"/>
              <a:t>1NF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45903E-1EB7-4D4A-B64A-550836CD5451}"/>
              </a:ext>
            </a:extLst>
          </p:cNvPr>
          <p:cNvSpPr txBox="1"/>
          <p:nvPr/>
        </p:nvSpPr>
        <p:spPr>
          <a:xfrm>
            <a:off x="838204" y="169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選課資料表</a:t>
            </a:r>
          </a:p>
        </p:txBody>
      </p:sp>
    </p:spTree>
    <p:extLst>
      <p:ext uri="{BB962C8B-B14F-4D97-AF65-F5344CB8AC3E}">
        <p14:creationId xmlns:p14="http://schemas.microsoft.com/office/powerpoint/2010/main" val="441532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150B8-0254-4362-A289-33BAE671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完成第一正規化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73A20A0-405E-4403-9545-ED86EF8B8A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06601"/>
          <a:ext cx="7997376" cy="2270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96">
                  <a:extLst>
                    <a:ext uri="{9D8B030D-6E8A-4147-A177-3AD203B41FA5}">
                      <a16:colId xmlns:a16="http://schemas.microsoft.com/office/drawing/2014/main" val="2600065383"/>
                    </a:ext>
                  </a:extLst>
                </a:gridCol>
                <a:gridCol w="1332896">
                  <a:extLst>
                    <a:ext uri="{9D8B030D-6E8A-4147-A177-3AD203B41FA5}">
                      <a16:colId xmlns:a16="http://schemas.microsoft.com/office/drawing/2014/main" val="355583143"/>
                    </a:ext>
                  </a:extLst>
                </a:gridCol>
                <a:gridCol w="1332896">
                  <a:extLst>
                    <a:ext uri="{9D8B030D-6E8A-4147-A177-3AD203B41FA5}">
                      <a16:colId xmlns:a16="http://schemas.microsoft.com/office/drawing/2014/main" val="152528407"/>
                    </a:ext>
                  </a:extLst>
                </a:gridCol>
                <a:gridCol w="1332896">
                  <a:extLst>
                    <a:ext uri="{9D8B030D-6E8A-4147-A177-3AD203B41FA5}">
                      <a16:colId xmlns:a16="http://schemas.microsoft.com/office/drawing/2014/main" val="1036656508"/>
                    </a:ext>
                  </a:extLst>
                </a:gridCol>
                <a:gridCol w="1332896">
                  <a:extLst>
                    <a:ext uri="{9D8B030D-6E8A-4147-A177-3AD203B41FA5}">
                      <a16:colId xmlns:a16="http://schemas.microsoft.com/office/drawing/2014/main" val="1272507270"/>
                    </a:ext>
                  </a:extLst>
                </a:gridCol>
                <a:gridCol w="1332896">
                  <a:extLst>
                    <a:ext uri="{9D8B030D-6E8A-4147-A177-3AD203B41FA5}">
                      <a16:colId xmlns:a16="http://schemas.microsoft.com/office/drawing/2014/main" val="335464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>
                          <a:solidFill>
                            <a:srgbClr val="FFFF00"/>
                          </a:solidFill>
                        </a:rPr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>
                          <a:solidFill>
                            <a:srgbClr val="FFFF00"/>
                          </a:solidFill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成績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5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1090711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235706"/>
                  </a:ext>
                </a:extLst>
              </a:tr>
              <a:tr h="416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資料庫系統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1090711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4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資料庫系統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1090711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3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1120201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張曉元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8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資料結構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1120201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張曉元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388545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FBC18-44C3-4D35-9180-A671C954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2D4BF-FA79-4A83-A7C1-FB0A7247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E8FAAB-9F99-410C-BE80-D8F03C18D2B8}"/>
              </a:ext>
            </a:extLst>
          </p:cNvPr>
          <p:cNvSpPr txBox="1"/>
          <p:nvPr/>
        </p:nvSpPr>
        <p:spPr>
          <a:xfrm>
            <a:off x="838200" y="4712799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每個非鍵屬性無法完全相依主鍵，不符合 </a:t>
            </a:r>
            <a:r>
              <a:rPr lang="en-US" altLang="zh-TW" dirty="0"/>
              <a:t>2NF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FCB1A4-0379-4094-92C2-474AFA641FE6}"/>
              </a:ext>
            </a:extLst>
          </p:cNvPr>
          <p:cNvSpPr txBox="1"/>
          <p:nvPr/>
        </p:nvSpPr>
        <p:spPr>
          <a:xfrm>
            <a:off x="838200" y="169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選課資料表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1335F7-6392-46FD-B960-FA6F4DED5A74}"/>
              </a:ext>
            </a:extLst>
          </p:cNvPr>
          <p:cNvSpPr txBox="1"/>
          <p:nvPr/>
        </p:nvSpPr>
        <p:spPr>
          <a:xfrm>
            <a:off x="5702300" y="839006"/>
            <a:ext cx="556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R1(</a:t>
            </a:r>
            <a:r>
              <a:rPr lang="en-US" altLang="zh-TW" u="sng" dirty="0" err="1"/>
              <a:t>cID</a:t>
            </a:r>
            <a:r>
              <a:rPr lang="en-US" altLang="zh-TW" dirty="0"/>
              <a:t>, </a:t>
            </a:r>
            <a:r>
              <a:rPr lang="en-US" altLang="zh-TW" u="sng" dirty="0" err="1"/>
              <a:t>sID</a:t>
            </a:r>
            <a:r>
              <a:rPr lang="en-US" altLang="zh-TW" dirty="0"/>
              <a:t>, </a:t>
            </a:r>
            <a:r>
              <a:rPr lang="en-US" altLang="zh-TW" dirty="0" err="1">
                <a:sym typeface="Wingdings" panose="05000000000000000000" pitchFamily="2" charset="2"/>
              </a:rPr>
              <a:t>courseName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en-US" altLang="zh-TW" dirty="0" err="1">
                <a:sym typeface="Wingdings" panose="05000000000000000000" pitchFamily="2" charset="2"/>
              </a:rPr>
              <a:t>teacherID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en-US" altLang="zh-TW" dirty="0" err="1">
                <a:sym typeface="Wingdings" panose="05000000000000000000" pitchFamily="2" charset="2"/>
              </a:rPr>
              <a:t>teacherName</a:t>
            </a:r>
            <a:r>
              <a:rPr lang="en-US" altLang="zh-TW" dirty="0">
                <a:sym typeface="Wingdings" panose="05000000000000000000" pitchFamily="2" charset="2"/>
              </a:rPr>
              <a:t>, score)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R2(</a:t>
            </a:r>
            <a:r>
              <a:rPr lang="en-US" altLang="zh-TW" u="sng" dirty="0" err="1">
                <a:sym typeface="Wingdings" panose="05000000000000000000" pitchFamily="2" charset="2"/>
              </a:rPr>
              <a:t>sID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en-US" altLang="zh-TW" u="sng" dirty="0" err="1">
                <a:sym typeface="Wingdings" panose="05000000000000000000" pitchFamily="2" charset="2"/>
              </a:rPr>
              <a:t>studentName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2F1EB5E-4A26-4710-AE0B-555E4935DFE8}"/>
              </a:ext>
            </a:extLst>
          </p:cNvPr>
          <p:cNvGraphicFramePr>
            <a:graphicFrameLocks noGrp="1"/>
          </p:cNvGraphicFramePr>
          <p:nvPr/>
        </p:nvGraphicFramePr>
        <p:xfrm>
          <a:off x="9194800" y="2229365"/>
          <a:ext cx="2628896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4448">
                  <a:extLst>
                    <a:ext uri="{9D8B030D-6E8A-4147-A177-3AD203B41FA5}">
                      <a16:colId xmlns:a16="http://schemas.microsoft.com/office/drawing/2014/main" val="1316740804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2888411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>
                          <a:solidFill>
                            <a:srgbClr val="FFFF00"/>
                          </a:solidFill>
                        </a:rPr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>
                          <a:solidFill>
                            <a:srgbClr val="FFFF00"/>
                          </a:solidFill>
                        </a:rPr>
                        <a:t>學生姓名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9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1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李四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6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8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李四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9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陳二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2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25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80869-2517-4577-9DB5-06F83248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完成第二正規化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65724D6-3DAB-4DB6-9641-3C0840E62F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6414" y="2186076"/>
          <a:ext cx="41454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10">
                  <a:extLst>
                    <a:ext uri="{9D8B030D-6E8A-4147-A177-3AD203B41FA5}">
                      <a16:colId xmlns:a16="http://schemas.microsoft.com/office/drawing/2014/main" val="1359860639"/>
                    </a:ext>
                  </a:extLst>
                </a:gridCol>
                <a:gridCol w="1649074">
                  <a:extLst>
                    <a:ext uri="{9D8B030D-6E8A-4147-A177-3AD203B41FA5}">
                      <a16:colId xmlns:a16="http://schemas.microsoft.com/office/drawing/2014/main" val="904669037"/>
                    </a:ext>
                  </a:extLst>
                </a:gridCol>
                <a:gridCol w="809506">
                  <a:extLst>
                    <a:ext uri="{9D8B030D-6E8A-4147-A177-3AD203B41FA5}">
                      <a16:colId xmlns:a16="http://schemas.microsoft.com/office/drawing/2014/main" val="97776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成績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67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7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6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4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6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06977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5E4752-E32B-4B56-987C-E1D20BCC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5B030A-E5A4-4617-9C35-C1B725A2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79</a:t>
            </a:fld>
            <a:endParaRPr lang="zh-TW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084E1D3-26DC-4CFF-B306-816936DB5AD9}"/>
              </a:ext>
            </a:extLst>
          </p:cNvPr>
          <p:cNvGraphicFramePr>
            <a:graphicFrameLocks noGrp="1"/>
          </p:cNvGraphicFramePr>
          <p:nvPr/>
        </p:nvGraphicFramePr>
        <p:xfrm>
          <a:off x="6623269" y="2186076"/>
          <a:ext cx="387131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5655">
                  <a:extLst>
                    <a:ext uri="{9D8B030D-6E8A-4147-A177-3AD203B41FA5}">
                      <a16:colId xmlns:a16="http://schemas.microsoft.com/office/drawing/2014/main" val="752095814"/>
                    </a:ext>
                  </a:extLst>
                </a:gridCol>
                <a:gridCol w="1935655">
                  <a:extLst>
                    <a:ext uri="{9D8B030D-6E8A-4147-A177-3AD203B41FA5}">
                      <a16:colId xmlns:a16="http://schemas.microsoft.com/office/drawing/2014/main" val="21533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學生姓名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1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李四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7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陳二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8216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BD6E4BB-E9A4-4713-A5A5-258E1CE8C3DB}"/>
              </a:ext>
            </a:extLst>
          </p:cNvPr>
          <p:cNvSpPr txBox="1"/>
          <p:nvPr/>
        </p:nvSpPr>
        <p:spPr>
          <a:xfrm>
            <a:off x="1436414" y="17541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成績資料表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C2A1AF-3A1E-49DE-8A94-BBB589F1CD23}"/>
              </a:ext>
            </a:extLst>
          </p:cNvPr>
          <p:cNvSpPr txBox="1"/>
          <p:nvPr/>
        </p:nvSpPr>
        <p:spPr>
          <a:xfrm>
            <a:off x="6623269" y="17541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學生資料表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B4B5749-FAAE-48BC-8DF9-6CA93DDD3A4A}"/>
              </a:ext>
            </a:extLst>
          </p:cNvPr>
          <p:cNvGraphicFramePr>
            <a:graphicFrameLocks noGrp="1"/>
          </p:cNvGraphicFramePr>
          <p:nvPr/>
        </p:nvGraphicFramePr>
        <p:xfrm>
          <a:off x="3087412" y="5015137"/>
          <a:ext cx="6691588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2897">
                  <a:extLst>
                    <a:ext uri="{9D8B030D-6E8A-4147-A177-3AD203B41FA5}">
                      <a16:colId xmlns:a16="http://schemas.microsoft.com/office/drawing/2014/main" val="2210515997"/>
                    </a:ext>
                  </a:extLst>
                </a:gridCol>
                <a:gridCol w="1672897">
                  <a:extLst>
                    <a:ext uri="{9D8B030D-6E8A-4147-A177-3AD203B41FA5}">
                      <a16:colId xmlns:a16="http://schemas.microsoft.com/office/drawing/2014/main" val="3827239042"/>
                    </a:ext>
                  </a:extLst>
                </a:gridCol>
                <a:gridCol w="1672897">
                  <a:extLst>
                    <a:ext uri="{9D8B030D-6E8A-4147-A177-3AD203B41FA5}">
                      <a16:colId xmlns:a16="http://schemas.microsoft.com/office/drawing/2014/main" val="556635160"/>
                    </a:ext>
                  </a:extLst>
                </a:gridCol>
                <a:gridCol w="1672897">
                  <a:extLst>
                    <a:ext uri="{9D8B030D-6E8A-4147-A177-3AD203B41FA5}">
                      <a16:colId xmlns:a16="http://schemas.microsoft.com/office/drawing/2014/main" val="124906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1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1090711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王大明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5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1120201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張曉元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20287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CDA2AB-DDE2-435E-A9CA-57432BC52478}"/>
              </a:ext>
            </a:extLst>
          </p:cNvPr>
          <p:cNvSpPr txBox="1"/>
          <p:nvPr/>
        </p:nvSpPr>
        <p:spPr>
          <a:xfrm>
            <a:off x="3087412" y="46458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課程資料表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6AC478-899C-4456-AE50-9E35077A21DF}"/>
              </a:ext>
            </a:extLst>
          </p:cNvPr>
          <p:cNvSpPr txBox="1"/>
          <p:nvPr/>
        </p:nvSpPr>
        <p:spPr>
          <a:xfrm>
            <a:off x="4296192" y="63521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非鍵屬性具遞移函數相依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2BEE11-44C1-4BA4-BC58-359BAA27933D}"/>
              </a:ext>
            </a:extLst>
          </p:cNvPr>
          <p:cNvSpPr txBox="1"/>
          <p:nvPr/>
        </p:nvSpPr>
        <p:spPr>
          <a:xfrm>
            <a:off x="5829646" y="439502"/>
            <a:ext cx="4673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R2(</a:t>
            </a:r>
            <a:r>
              <a:rPr lang="en-US" altLang="zh-TW" u="sng" dirty="0" err="1">
                <a:sym typeface="Wingdings" panose="05000000000000000000" pitchFamily="2" charset="2"/>
              </a:rPr>
              <a:t>sID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en-US" altLang="zh-TW" u="sng" dirty="0" err="1">
                <a:sym typeface="Wingdings" panose="05000000000000000000" pitchFamily="2" charset="2"/>
              </a:rPr>
              <a:t>studentName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R11(</a:t>
            </a:r>
            <a:r>
              <a:rPr lang="en-US" altLang="zh-TW" dirty="0" err="1"/>
              <a:t>cID</a:t>
            </a:r>
            <a:r>
              <a:rPr lang="en-US" altLang="zh-TW" dirty="0"/>
              <a:t>, </a:t>
            </a:r>
            <a:r>
              <a:rPr lang="en-US" altLang="zh-TW" dirty="0" err="1"/>
              <a:t>sID</a:t>
            </a:r>
            <a:r>
              <a:rPr lang="en-US" altLang="zh-TW" dirty="0"/>
              <a:t>,  score)</a:t>
            </a:r>
          </a:p>
          <a:p>
            <a:r>
              <a:rPr lang="en-US" altLang="zh-TW" dirty="0"/>
              <a:t>R12(</a:t>
            </a:r>
            <a:r>
              <a:rPr lang="en-US" altLang="zh-TW" dirty="0" err="1"/>
              <a:t>cID</a:t>
            </a:r>
            <a:r>
              <a:rPr lang="en-US" altLang="zh-TW" dirty="0"/>
              <a:t>, </a:t>
            </a:r>
            <a:r>
              <a:rPr lang="en-US" altLang="zh-TW" dirty="0" err="1"/>
              <a:t>courseName</a:t>
            </a:r>
            <a:r>
              <a:rPr lang="en-US" altLang="zh-TW" dirty="0"/>
              <a:t>, </a:t>
            </a:r>
            <a:r>
              <a:rPr lang="en-US" altLang="zh-TW" dirty="0" err="1"/>
              <a:t>teacherID</a:t>
            </a:r>
            <a:r>
              <a:rPr lang="en-US" altLang="zh-TW" dirty="0"/>
              <a:t>, </a:t>
            </a:r>
            <a:r>
              <a:rPr lang="en-US" altLang="zh-TW" dirty="0" err="1"/>
              <a:t>teacherName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07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D5CE9-7B5B-4989-8D86-CD2C9A3F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Example: </a:t>
            </a:r>
            <a:r>
              <a:rPr lang="zh-TW" altLang="en-US" sz="2800" dirty="0">
                <a:latin typeface="微軟正黑體" panose="020B0604030504040204" pitchFamily="34" charset="-120"/>
              </a:rPr>
              <a:t>考慮以下</a:t>
            </a:r>
            <a:r>
              <a:rPr lang="en-US" altLang="zh-TW" sz="2800" dirty="0">
                <a:latin typeface="微軟正黑體" panose="020B0604030504040204" pitchFamily="34" charset="-120"/>
              </a:rPr>
              <a:t>Student</a:t>
            </a:r>
            <a:r>
              <a:rPr lang="zh-TW" altLang="en-US" sz="2800" dirty="0">
                <a:latin typeface="微軟正黑體" panose="020B0604030504040204" pitchFamily="34" charset="-120"/>
              </a:rPr>
              <a:t>和</a:t>
            </a:r>
            <a:r>
              <a:rPr lang="en-US" altLang="zh-TW" sz="2800" dirty="0">
                <a:latin typeface="微軟正黑體" panose="020B0604030504040204" pitchFamily="34" charset="-120"/>
              </a:rPr>
              <a:t>Course</a:t>
            </a:r>
            <a:r>
              <a:rPr lang="zh-TW" altLang="en-US" sz="2800" dirty="0">
                <a:latin typeface="微軟正黑體" panose="020B0604030504040204" pitchFamily="34" charset="-120"/>
              </a:rPr>
              <a:t>資料表和其卡迪森乘積</a:t>
            </a:r>
            <a:endParaRPr lang="zh-TW" altLang="en-US" sz="2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A9FE89-87A7-43FC-AC31-6849F9FA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sym typeface="Symbol" pitchFamily="18" charset="2"/>
              </a:rPr>
              <a:t>StudentCourse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會有 </a:t>
            </a:r>
            <a:r>
              <a:rPr lang="en-US" altLang="zh-TW" i="1" dirty="0">
                <a:latin typeface="微軟正黑體" panose="020B0604030504040204" pitchFamily="34" charset="-120"/>
              </a:rPr>
              <a:t>3+2 </a:t>
            </a:r>
            <a:r>
              <a:rPr lang="zh-TW" altLang="en-US" dirty="0">
                <a:latin typeface="微軟正黑體" panose="020B0604030504040204" pitchFamily="34" charset="-120"/>
              </a:rPr>
              <a:t>個屬性和 </a:t>
            </a:r>
            <a:r>
              <a:rPr lang="en-US" altLang="zh-TW" i="1" dirty="0">
                <a:latin typeface="微軟正黑體" panose="020B0604030504040204" pitchFamily="34" charset="-120"/>
              </a:rPr>
              <a:t>3</a:t>
            </a:r>
            <a:r>
              <a:rPr lang="en-US" altLang="zh-TW" dirty="0">
                <a:latin typeface="微軟正黑體" panose="020B0604030504040204" pitchFamily="34" charset="-120"/>
                <a:sym typeface="Symbol" pitchFamily="18" charset="2"/>
              </a:rPr>
              <a:t></a:t>
            </a:r>
            <a:r>
              <a:rPr lang="en-US" altLang="zh-TW" i="1" dirty="0">
                <a:latin typeface="微軟正黑體" panose="020B0604030504040204" pitchFamily="34" charset="-120"/>
                <a:sym typeface="Symbol" pitchFamily="18" charset="2"/>
              </a:rPr>
              <a:t>2 </a:t>
            </a:r>
            <a:r>
              <a:rPr lang="zh-TW" altLang="en-US" dirty="0">
                <a:latin typeface="微軟正黑體" panose="020B0604030504040204" pitchFamily="34" charset="-120"/>
              </a:rPr>
              <a:t>筆序列值</a:t>
            </a:r>
          </a:p>
          <a:p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3286E94-6398-4395-9D3A-60BB1963EE6F}"/>
              </a:ext>
            </a:extLst>
          </p:cNvPr>
          <p:cNvGraphicFramePr>
            <a:graphicFrameLocks noGrp="1"/>
          </p:cNvGraphicFramePr>
          <p:nvPr/>
        </p:nvGraphicFramePr>
        <p:xfrm>
          <a:off x="1004342" y="2848269"/>
          <a:ext cx="29680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351">
                  <a:extLst>
                    <a:ext uri="{9D8B030D-6E8A-4147-A177-3AD203B41FA5}">
                      <a16:colId xmlns:a16="http://schemas.microsoft.com/office/drawing/2014/main" val="3367946239"/>
                    </a:ext>
                  </a:extLst>
                </a:gridCol>
                <a:gridCol w="989351">
                  <a:extLst>
                    <a:ext uri="{9D8B030D-6E8A-4147-A177-3AD203B41FA5}">
                      <a16:colId xmlns:a16="http://schemas.microsoft.com/office/drawing/2014/main" val="916515101"/>
                    </a:ext>
                  </a:extLst>
                </a:gridCol>
                <a:gridCol w="989351">
                  <a:extLst>
                    <a:ext uri="{9D8B030D-6E8A-4147-A177-3AD203B41FA5}">
                      <a16:colId xmlns:a16="http://schemas.microsoft.com/office/drawing/2014/main" val="3429089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Sex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Jason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86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John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6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563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73C5984-C0F8-43BD-846F-F91358F998FC}"/>
              </a:ext>
            </a:extLst>
          </p:cNvPr>
          <p:cNvGraphicFramePr>
            <a:graphicFrameLocks noGrp="1"/>
          </p:cNvGraphicFramePr>
          <p:nvPr/>
        </p:nvGraphicFramePr>
        <p:xfrm>
          <a:off x="1004342" y="4991863"/>
          <a:ext cx="30771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281">
                  <a:extLst>
                    <a:ext uri="{9D8B030D-6E8A-4147-A177-3AD203B41FA5}">
                      <a16:colId xmlns:a16="http://schemas.microsoft.com/office/drawing/2014/main" val="3752631633"/>
                    </a:ext>
                  </a:extLst>
                </a:gridCol>
                <a:gridCol w="1982867">
                  <a:extLst>
                    <a:ext uri="{9D8B030D-6E8A-4147-A177-3AD203B41FA5}">
                      <a16:colId xmlns:a16="http://schemas.microsoft.com/office/drawing/2014/main" val="3664664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Title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15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資料結構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2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81600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A603945E-D5DA-4BCF-B5BE-0777E52E15AA}"/>
              </a:ext>
            </a:extLst>
          </p:cNvPr>
          <p:cNvSpPr txBox="1"/>
          <p:nvPr/>
        </p:nvSpPr>
        <p:spPr>
          <a:xfrm>
            <a:off x="1004342" y="2455923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Student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7FB412-E713-4367-AB81-B5E34DF24B14}"/>
              </a:ext>
            </a:extLst>
          </p:cNvPr>
          <p:cNvSpPr txBox="1"/>
          <p:nvPr/>
        </p:nvSpPr>
        <p:spPr>
          <a:xfrm>
            <a:off x="1056567" y="4622531"/>
            <a:ext cx="83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Course</a:t>
            </a:r>
            <a:endParaRPr lang="zh-TW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9C0801-AD58-443E-8113-7DBCAD470EE3}"/>
              </a:ext>
            </a:extLst>
          </p:cNvPr>
          <p:cNvGraphicFramePr>
            <a:graphicFrameLocks noGrp="1"/>
          </p:cNvGraphicFramePr>
          <p:nvPr/>
        </p:nvGraphicFramePr>
        <p:xfrm>
          <a:off x="5359629" y="3103102"/>
          <a:ext cx="5501765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0353">
                  <a:extLst>
                    <a:ext uri="{9D8B030D-6E8A-4147-A177-3AD203B41FA5}">
                      <a16:colId xmlns:a16="http://schemas.microsoft.com/office/drawing/2014/main" val="3704448919"/>
                    </a:ext>
                  </a:extLst>
                </a:gridCol>
                <a:gridCol w="1100353">
                  <a:extLst>
                    <a:ext uri="{9D8B030D-6E8A-4147-A177-3AD203B41FA5}">
                      <a16:colId xmlns:a16="http://schemas.microsoft.com/office/drawing/2014/main" val="2534911551"/>
                    </a:ext>
                  </a:extLst>
                </a:gridCol>
                <a:gridCol w="1100353">
                  <a:extLst>
                    <a:ext uri="{9D8B030D-6E8A-4147-A177-3AD203B41FA5}">
                      <a16:colId xmlns:a16="http://schemas.microsoft.com/office/drawing/2014/main" val="2316402967"/>
                    </a:ext>
                  </a:extLst>
                </a:gridCol>
                <a:gridCol w="1100353">
                  <a:extLst>
                    <a:ext uri="{9D8B030D-6E8A-4147-A177-3AD203B41FA5}">
                      <a16:colId xmlns:a16="http://schemas.microsoft.com/office/drawing/2014/main" val="1659623277"/>
                    </a:ext>
                  </a:extLst>
                </a:gridCol>
                <a:gridCol w="1100353">
                  <a:extLst>
                    <a:ext uri="{9D8B030D-6E8A-4147-A177-3AD203B41FA5}">
                      <a16:colId xmlns:a16="http://schemas.microsoft.com/office/drawing/2014/main" val="639277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Title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11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Jason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資料結構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4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Jason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19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John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資料結構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2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John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2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資料結構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52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AI005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0316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50EF33-A833-40DD-BAF6-FF828372147E}"/>
              </a:ext>
            </a:extLst>
          </p:cNvPr>
          <p:cNvSpPr txBox="1"/>
          <p:nvPr/>
        </p:nvSpPr>
        <p:spPr>
          <a:xfrm>
            <a:off x="5523876" y="2598833"/>
            <a:ext cx="196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sym typeface="Symbol" pitchFamily="18" charset="2"/>
              </a:rPr>
              <a:t>StudentCourse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EE70EF-8527-41CF-82EE-C9AF3FBE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468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60C74-33A5-4A6B-9AC2-2870FA05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完成第三正規化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72C04B1-69D5-47DF-BD11-F2540F7EF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27762"/>
              </p:ext>
            </p:extLst>
          </p:nvPr>
        </p:nvGraphicFramePr>
        <p:xfrm>
          <a:off x="1436414" y="5007262"/>
          <a:ext cx="41482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51">
                  <a:extLst>
                    <a:ext uri="{9D8B030D-6E8A-4147-A177-3AD203B41FA5}">
                      <a16:colId xmlns:a16="http://schemas.microsoft.com/office/drawing/2014/main" val="391811554"/>
                    </a:ext>
                  </a:extLst>
                </a:gridCol>
                <a:gridCol w="1464025">
                  <a:extLst>
                    <a:ext uri="{9D8B030D-6E8A-4147-A177-3AD203B41FA5}">
                      <a16:colId xmlns:a16="http://schemas.microsoft.com/office/drawing/2014/main" val="3930069053"/>
                    </a:ext>
                  </a:extLst>
                </a:gridCol>
                <a:gridCol w="1301477">
                  <a:extLst>
                    <a:ext uri="{9D8B030D-6E8A-4147-A177-3AD203B41FA5}">
                      <a16:colId xmlns:a16="http://schemas.microsoft.com/office/drawing/2014/main" val="390863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教師編號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1090711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51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1120201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8982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ADB6F6-D1AE-418B-A7F6-4689E2C8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8143-96EF-4E04-BA0F-DC5DF8651875}" type="datetime1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3F93DF-A8ED-43E5-8BDD-FBCC93A6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03A2C-E1F3-41B1-9966-A16D8BBC17EB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E9CA22-FA8B-4486-A4C4-B4B65640BF43}"/>
              </a:ext>
            </a:extLst>
          </p:cNvPr>
          <p:cNvSpPr txBox="1"/>
          <p:nvPr/>
        </p:nvSpPr>
        <p:spPr>
          <a:xfrm>
            <a:off x="1436414" y="4637930"/>
            <a:ext cx="149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課程資料表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DCB6E7F-63D9-4589-9466-7B7DD121F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60330"/>
              </p:ext>
            </p:extLst>
          </p:nvPr>
        </p:nvGraphicFramePr>
        <p:xfrm>
          <a:off x="6623269" y="4983935"/>
          <a:ext cx="302252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328">
                  <a:extLst>
                    <a:ext uri="{9D8B030D-6E8A-4147-A177-3AD203B41FA5}">
                      <a16:colId xmlns:a16="http://schemas.microsoft.com/office/drawing/2014/main" val="3753356464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2703022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教師編號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教師姓名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2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1090711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王大明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74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1120201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張曉元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23111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A62992E-4091-4290-A437-A48EDFCDFF0D}"/>
              </a:ext>
            </a:extLst>
          </p:cNvPr>
          <p:cNvSpPr txBox="1"/>
          <p:nvPr/>
        </p:nvSpPr>
        <p:spPr>
          <a:xfrm>
            <a:off x="6925632" y="4539783"/>
            <a:ext cx="138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教師資料表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9C96EE-55AC-40E6-A613-E434D670F41C}"/>
              </a:ext>
            </a:extLst>
          </p:cNvPr>
          <p:cNvSpPr txBox="1"/>
          <p:nvPr/>
        </p:nvSpPr>
        <p:spPr>
          <a:xfrm>
            <a:off x="8225077" y="391013"/>
            <a:ext cx="34756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R2(</a:t>
            </a:r>
            <a:r>
              <a:rPr lang="en-US" altLang="zh-TW" u="sng" dirty="0" err="1">
                <a:sym typeface="Wingdings" panose="05000000000000000000" pitchFamily="2" charset="2"/>
              </a:rPr>
              <a:t>sID</a:t>
            </a:r>
            <a:r>
              <a:rPr lang="en-US" altLang="zh-TW" dirty="0">
                <a:sym typeface="Wingdings" panose="05000000000000000000" pitchFamily="2" charset="2"/>
              </a:rPr>
              <a:t>, </a:t>
            </a:r>
            <a:r>
              <a:rPr lang="en-US" altLang="zh-TW" u="sng" dirty="0" err="1">
                <a:sym typeface="Wingdings" panose="05000000000000000000" pitchFamily="2" charset="2"/>
              </a:rPr>
              <a:t>studentName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r>
              <a:rPr lang="en-US" altLang="zh-TW" dirty="0"/>
              <a:t>R11(</a:t>
            </a:r>
            <a:r>
              <a:rPr lang="en-US" altLang="zh-TW" dirty="0" err="1"/>
              <a:t>cID</a:t>
            </a:r>
            <a:r>
              <a:rPr lang="en-US" altLang="zh-TW" dirty="0"/>
              <a:t>, </a:t>
            </a:r>
            <a:r>
              <a:rPr lang="en-US" altLang="zh-TW" dirty="0" err="1"/>
              <a:t>sID</a:t>
            </a:r>
            <a:r>
              <a:rPr lang="en-US" altLang="zh-TW" dirty="0"/>
              <a:t>,  score)</a:t>
            </a:r>
          </a:p>
          <a:p>
            <a:r>
              <a:rPr lang="en-US" altLang="zh-TW" dirty="0"/>
              <a:t>R12(</a:t>
            </a:r>
            <a:r>
              <a:rPr lang="en-US" altLang="zh-TW" dirty="0" err="1"/>
              <a:t>cID</a:t>
            </a:r>
            <a:r>
              <a:rPr lang="en-US" altLang="zh-TW" dirty="0"/>
              <a:t>, </a:t>
            </a:r>
            <a:r>
              <a:rPr lang="en-US" altLang="zh-TW" dirty="0" err="1"/>
              <a:t>courseName</a:t>
            </a:r>
            <a:r>
              <a:rPr lang="en-US" altLang="zh-TW" dirty="0"/>
              <a:t>, </a:t>
            </a:r>
            <a:r>
              <a:rPr lang="en-US" altLang="zh-TW" dirty="0" err="1"/>
              <a:t>teacherID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R121(</a:t>
            </a:r>
            <a:r>
              <a:rPr lang="en-US" altLang="zh-TW" dirty="0" err="1"/>
              <a:t>cID</a:t>
            </a:r>
            <a:r>
              <a:rPr lang="en-US" altLang="zh-TW" dirty="0"/>
              <a:t>, </a:t>
            </a:r>
            <a:r>
              <a:rPr lang="en-US" altLang="zh-TW" dirty="0" err="1"/>
              <a:t>courseName</a:t>
            </a:r>
            <a:r>
              <a:rPr lang="en-US" altLang="zh-TW" dirty="0"/>
              <a:t>, </a:t>
            </a:r>
            <a:r>
              <a:rPr lang="en-US" altLang="zh-TW" dirty="0" err="1"/>
              <a:t>teacherID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R122(</a:t>
            </a:r>
            <a:r>
              <a:rPr lang="en-US" altLang="zh-TW" dirty="0" err="1"/>
              <a:t>teacherID</a:t>
            </a:r>
            <a:r>
              <a:rPr lang="en-US" altLang="zh-TW" dirty="0"/>
              <a:t>, </a:t>
            </a:r>
            <a:r>
              <a:rPr lang="en-US" altLang="zh-TW" dirty="0" err="1"/>
              <a:t>teacherName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FCC11458-3AC2-44EB-A545-AFE643DB2345}"/>
              </a:ext>
            </a:extLst>
          </p:cNvPr>
          <p:cNvGraphicFramePr>
            <a:graphicFrameLocks/>
          </p:cNvGraphicFramePr>
          <p:nvPr/>
        </p:nvGraphicFramePr>
        <p:xfrm>
          <a:off x="1436414" y="2186076"/>
          <a:ext cx="41454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10">
                  <a:extLst>
                    <a:ext uri="{9D8B030D-6E8A-4147-A177-3AD203B41FA5}">
                      <a16:colId xmlns:a16="http://schemas.microsoft.com/office/drawing/2014/main" val="1359860639"/>
                    </a:ext>
                  </a:extLst>
                </a:gridCol>
                <a:gridCol w="1649074">
                  <a:extLst>
                    <a:ext uri="{9D8B030D-6E8A-4147-A177-3AD203B41FA5}">
                      <a16:colId xmlns:a16="http://schemas.microsoft.com/office/drawing/2014/main" val="904669037"/>
                    </a:ext>
                  </a:extLst>
                </a:gridCol>
                <a:gridCol w="809506">
                  <a:extLst>
                    <a:ext uri="{9D8B030D-6E8A-4147-A177-3AD203B41FA5}">
                      <a16:colId xmlns:a16="http://schemas.microsoft.com/office/drawing/2014/main" val="977763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課程編號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成績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67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67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6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CS201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4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6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CS202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06977"/>
                  </a:ext>
                </a:extLst>
              </a:tr>
            </a:tbl>
          </a:graphicData>
        </a:graphic>
      </p:graphicFrame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74A77DBF-0F98-4D0B-90DD-CC3B8CF60655}"/>
              </a:ext>
            </a:extLst>
          </p:cNvPr>
          <p:cNvGraphicFramePr>
            <a:graphicFrameLocks noGrp="1"/>
          </p:cNvGraphicFramePr>
          <p:nvPr/>
        </p:nvGraphicFramePr>
        <p:xfrm>
          <a:off x="6623269" y="2186076"/>
          <a:ext cx="387131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5655">
                  <a:extLst>
                    <a:ext uri="{9D8B030D-6E8A-4147-A177-3AD203B41FA5}">
                      <a16:colId xmlns:a16="http://schemas.microsoft.com/office/drawing/2014/main" val="752095814"/>
                    </a:ext>
                  </a:extLst>
                </a:gridCol>
                <a:gridCol w="1935655">
                  <a:extLst>
                    <a:ext uri="{9D8B030D-6E8A-4147-A177-3AD203B41FA5}">
                      <a16:colId xmlns:a16="http://schemas.microsoft.com/office/drawing/2014/main" val="21533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u="sng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學生姓名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1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張三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李四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7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11245009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王五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11245008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陳二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82166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540734-5445-4291-B3A0-ABB653D5FA25}"/>
              </a:ext>
            </a:extLst>
          </p:cNvPr>
          <p:cNvSpPr txBox="1"/>
          <p:nvPr/>
        </p:nvSpPr>
        <p:spPr>
          <a:xfrm>
            <a:off x="1436414" y="17541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成績資料表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0E2D57-0CAE-4437-9FB6-106D7B97902C}"/>
              </a:ext>
            </a:extLst>
          </p:cNvPr>
          <p:cNvSpPr txBox="1"/>
          <p:nvPr/>
        </p:nvSpPr>
        <p:spPr>
          <a:xfrm>
            <a:off x="6623269" y="17541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學生資料表</a:t>
            </a:r>
          </a:p>
        </p:txBody>
      </p:sp>
    </p:spTree>
    <p:extLst>
      <p:ext uri="{BB962C8B-B14F-4D97-AF65-F5344CB8AC3E}">
        <p14:creationId xmlns:p14="http://schemas.microsoft.com/office/powerpoint/2010/main" val="7181436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03C36-58C4-4165-BAA3-B5384C0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43C360-62F6-4CFB-96F6-5181F1AF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期中考範圍到第三正規化</a:t>
            </a:r>
          </a:p>
        </p:txBody>
      </p:sp>
    </p:spTree>
    <p:extLst>
      <p:ext uri="{BB962C8B-B14F-4D97-AF65-F5344CB8AC3E}">
        <p14:creationId xmlns:p14="http://schemas.microsoft.com/office/powerpoint/2010/main" val="715522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F94D9-F8A7-41ED-91D4-C4CAD8B9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Cart*Order</a:t>
            </a:r>
            <a:endParaRPr lang="zh-TW" alt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FEA6C3-3960-40A1-86AE-5BC8C35EF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8119" y="1830106"/>
          <a:ext cx="6220842" cy="19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r:id="rId3" imgW="4164482" imgH="1322222" progId="">
                  <p:embed/>
                </p:oleObj>
              </mc:Choice>
              <mc:Fallback>
                <p:oleObj r:id="rId3" imgW="4164482" imgH="1322222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FEA6C3-3960-40A1-86AE-5BC8C35EF9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119" y="1830106"/>
                        <a:ext cx="6220842" cy="1969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FD1680-DB48-43F1-A15F-55F16BEA2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8119" y="3890166"/>
          <a:ext cx="6630654" cy="255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r:id="rId5" imgW="4894783" imgH="1882750" progId="">
                  <p:embed/>
                </p:oleObj>
              </mc:Choice>
              <mc:Fallback>
                <p:oleObj r:id="rId5" imgW="4894783" imgH="188275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FD1680-DB48-43F1-A15F-55F16BEA2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119" y="3890166"/>
                        <a:ext cx="6630654" cy="2554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81A6F1-A0F7-4CF3-BDF8-A25A1908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45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8FCD1-EE44-429F-9F5A-DF7B978C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</a:t>
            </a:r>
            <a:endParaRPr lang="zh-TW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6D7708C-67F8-49EE-A1B8-91D6D58E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045700" cy="469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F70B45-CA06-4C00-A824-53FFF7D7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04800-2390-48AD-943A-19502505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除法運算子</a:t>
            </a:r>
            <a:r>
              <a:rPr lang="en-US" altLang="zh-TW" sz="4000" spc="600" dirty="0">
                <a:effectLst/>
                <a:latin typeface="微軟正黑體" pitchFamily="34" charset="-120"/>
                <a:ea typeface="微軟正黑體" pitchFamily="34" charset="-120"/>
                <a:cs typeface="+mn-cs"/>
              </a:rPr>
              <a:t>(÷)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08AC9-C550-4ABE-B7EE-370629109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的屬性集合為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的屬性集合為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，才可以將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除以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。一般式為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R ÷ S 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關聯綱目：名稱為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，屬性為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的屬性去除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的屬性（也就是說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=K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-K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序列值：將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按照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sz="2400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的屬性值分成數群，對於每一群（假設其屬性值為</a:t>
            </a:r>
            <a:r>
              <a:rPr lang="en-US" altLang="zh-TW" sz="2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），若其包括所有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的序列值，則</a:t>
            </a:r>
            <a:r>
              <a:rPr lang="en-US" altLang="zh-TW" sz="24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裡的序列值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1814B8-39C4-4561-A842-1357AD0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109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2B52E-E5E6-4EB0-9E97-845EAC2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範例：有哪些會員曾經購買過「任賢齊專輯三」和「蔡依林專輯二」這兩張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D76E0-A01F-402F-A0F2-FFFEB0E0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R(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=π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transMid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(Record*Transaction);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 =π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Symbol" pitchFamily="18" charset="2"/>
              </a:rPr>
              <a:t>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=‘</a:t>
            </a:r>
            <a:r>
              <a:rPr lang="zh-TW" altLang="en-US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任賢齊專輯三’ 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  </a:t>
            </a:r>
            <a:r>
              <a:rPr lang="en-US" altLang="zh-TW" sz="2800" b="1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pName</a:t>
            </a:r>
            <a:r>
              <a:rPr lang="en-US" altLang="zh-TW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‘</a:t>
            </a:r>
            <a:r>
              <a:rPr lang="zh-TW" altLang="en-US" sz="2800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蔡依林專輯二’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(Product));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R ÷ 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41C748-42E5-49A2-8A8A-1288B532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1" y="3429000"/>
            <a:ext cx="2524477" cy="3153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499553-3C81-40E7-A5CA-3FBD92C1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98" y="4110132"/>
            <a:ext cx="3153215" cy="17909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A262C2-7DDC-4527-8CCB-760A7CCE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07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89E441-D46E-465F-9DD0-83717ED1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以</a:t>
            </a:r>
            <a:r>
              <a:rPr lang="en-US" altLang="zh-TW"/>
              <a:t>Excel</a:t>
            </a:r>
            <a:r>
              <a:rPr lang="zh-TW" altLang="en-US"/>
              <a:t>實作關聯運作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5634C-F974-4730-A1A4-D073A336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pc="600">
                <a:latin typeface="微軟正黑體" pitchFamily="34" charset="-120"/>
              </a:rPr>
              <a:t>SELECT</a:t>
            </a:r>
            <a:r>
              <a:rPr lang="zh-TW" altLang="en-US" spc="600">
                <a:latin typeface="微軟正黑體" pitchFamily="34" charset="-120"/>
              </a:rPr>
              <a:t>運算子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zh-TW" altLang="en-US" spc="600">
                <a:latin typeface="微軟正黑體" pitchFamily="34" charset="-120"/>
              </a:rPr>
              <a:t>建立表格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zh-TW" altLang="en-US" spc="600">
                <a:latin typeface="微軟正黑體" pitchFamily="34" charset="-120"/>
              </a:rPr>
              <a:t>篩選資料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zh-TW" altLang="en-US" spc="600">
                <a:latin typeface="微軟正黑體" pitchFamily="34" charset="-120"/>
              </a:rPr>
              <a:t>數字篩選</a:t>
            </a:r>
            <a:endParaRPr lang="en-US" altLang="zh-TW" spc="600">
              <a:latin typeface="微軟正黑體" pitchFamily="34" charset="-120"/>
            </a:endParaRPr>
          </a:p>
          <a:p>
            <a:r>
              <a:rPr lang="en-US" altLang="zh-TW" spc="600">
                <a:latin typeface="微軟正黑體" pitchFamily="34" charset="-120"/>
              </a:rPr>
              <a:t>PROJECT</a:t>
            </a:r>
            <a:r>
              <a:rPr lang="zh-TW" altLang="en-US" spc="600">
                <a:latin typeface="微軟正黑體" pitchFamily="34" charset="-120"/>
              </a:rPr>
              <a:t>運算子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zh-TW" altLang="en-US" spc="600">
                <a:latin typeface="微軟正黑體" pitchFamily="34" charset="-120"/>
              </a:rPr>
              <a:t>選擇欄資料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zh-TW" altLang="en-US" spc="600">
                <a:latin typeface="微軟正黑體" pitchFamily="34" charset="-120"/>
              </a:rPr>
              <a:t>進階篩選</a:t>
            </a:r>
            <a:r>
              <a:rPr lang="en-US" altLang="zh-TW" spc="600">
                <a:latin typeface="微軟正黑體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pc="600">
                <a:latin typeface="微軟正黑體" pitchFamily="34" charset="-120"/>
                <a:sym typeface="Wingdings" panose="05000000000000000000" pitchFamily="2" charset="2"/>
              </a:rPr>
              <a:t>不選重複的資料</a:t>
            </a:r>
            <a:endParaRPr lang="en-US" altLang="zh-TW" spc="600">
              <a:latin typeface="微軟正黑體" pitchFamily="34" charset="-120"/>
            </a:endParaRPr>
          </a:p>
          <a:p>
            <a:r>
              <a:rPr lang="zh-TW" altLang="en-US" spc="600">
                <a:latin typeface="微軟正黑體" pitchFamily="34" charset="-120"/>
              </a:rPr>
              <a:t>卡迪森乘積</a:t>
            </a:r>
            <a:endParaRPr lang="en-US" altLang="zh-TW" spc="600">
              <a:latin typeface="微軟正黑體" pitchFamily="34" charset="-120"/>
            </a:endParaRPr>
          </a:p>
          <a:p>
            <a:pPr lvl="1"/>
            <a:r>
              <a:rPr lang="en-US" altLang="zh-TW" b="1">
                <a:latin typeface="微軟正黑體" pitchFamily="34" charset="-120"/>
              </a:rPr>
              <a:t>Excel Power Query </a:t>
            </a: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BCDE57-7EE2-4D65-AE60-1C2DDF25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286-E151-4778-8234-CC7B3DD5AA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60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5725</Words>
  <Application>Microsoft Office PowerPoint</Application>
  <PresentationFormat>寬螢幕</PresentationFormat>
  <Paragraphs>1392</Paragraphs>
  <Slides>85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100" baseType="lpstr">
      <vt:lpstr>Aptos Narrow</vt:lpstr>
      <vt:lpstr>source-code-pro</vt:lpstr>
      <vt:lpstr>source-serif-pro</vt:lpstr>
      <vt:lpstr>清松手寫體3</vt:lpstr>
      <vt:lpstr>Microsoft JhengHei</vt:lpstr>
      <vt:lpstr>Microsoft JhengHei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Visio</vt:lpstr>
      <vt:lpstr>關聯運算</vt:lpstr>
      <vt:lpstr>SQL運作的理論基礎</vt:lpstr>
      <vt:lpstr>SELECT運算子，(sigma)</vt:lpstr>
      <vt:lpstr>PROJECT運算子，π(pai)</vt:lpstr>
      <vt:lpstr>集合運算子</vt:lpstr>
      <vt:lpstr>PowerPoint 簡報</vt:lpstr>
      <vt:lpstr>卡迪森乘積(Cartesian Product)</vt:lpstr>
      <vt:lpstr>Example: 考慮以下Student和Course資料表和其卡迪森乘積</vt:lpstr>
      <vt:lpstr>以Excel實作關聯運作</vt:lpstr>
      <vt:lpstr>卡迪森乘積w/power query editor</vt:lpstr>
      <vt:lpstr>JOIN運算子(⋈)</vt:lpstr>
      <vt:lpstr>Result = Transaction ⋈ Transaction.tNo=Cart.tNo Cart</vt:lpstr>
      <vt:lpstr>PowerPoint 簡報</vt:lpstr>
      <vt:lpstr>PowerPoint 簡報</vt:lpstr>
      <vt:lpstr>Result = Cart⋈Cart.mId=Order.mId AND Cart.cartTime=Order.cartTimeOrder</vt:lpstr>
      <vt:lpstr>PowerPoint 簡報</vt:lpstr>
      <vt:lpstr>JOIN運算子(⋈)特性</vt:lpstr>
      <vt:lpstr>PowerPoint 簡報</vt:lpstr>
      <vt:lpstr>範例： Result = Transaction * Cart</vt:lpstr>
      <vt:lpstr>Result </vt:lpstr>
      <vt:lpstr>JOIN 範例1</vt:lpstr>
      <vt:lpstr>PowerPoint 簡報</vt:lpstr>
      <vt:lpstr>JOIN 範例2</vt:lpstr>
      <vt:lpstr>PowerPoint 簡報</vt:lpstr>
      <vt:lpstr>PowerPoint 簡報</vt:lpstr>
      <vt:lpstr>JOIN 範例3</vt:lpstr>
      <vt:lpstr>JOIN 範例3</vt:lpstr>
      <vt:lpstr>運作邏輯</vt:lpstr>
      <vt:lpstr>PowerPoint 簡報</vt:lpstr>
      <vt:lpstr>PowerPoint 簡報</vt:lpstr>
      <vt:lpstr>OUTER JOIN運算子</vt:lpstr>
      <vt:lpstr>LEFT OUTER JOIN運算子(⊐⋈ )</vt:lpstr>
      <vt:lpstr>範例：Result_left = Transaction ⊐⋈ Transaction.tNo=Cart.tNo Cart </vt:lpstr>
      <vt:lpstr>RIGHT OUTER JOIN運算子(⋈⊏)</vt:lpstr>
      <vt:lpstr>範例：Result_right =Transaction⋈⊏Transaction.tno=Cart.tnoCart Cart</vt:lpstr>
      <vt:lpstr>FULL OUTER JOIN運算子(⊐⋈⊏ )</vt:lpstr>
      <vt:lpstr>範例：Result_full = Transaction⊐⋈⊏Transaction.tno=Cart.tno Cart</vt:lpstr>
      <vt:lpstr>關聯的分群和彙總函數</vt:lpstr>
      <vt:lpstr>Result(transNo, totalAmount) = tNoℱSUM salePrice（Record）</vt:lpstr>
      <vt:lpstr>Power query 實作</vt:lpstr>
      <vt:lpstr>Result(totalProduct, averagePrice) = ℱCOUNT pNo, AVERAGE unitPrice（Product）</vt:lpstr>
      <vt:lpstr>課堂練習</vt:lpstr>
      <vt:lpstr>五個標準的彙總函數</vt:lpstr>
      <vt:lpstr>分群彙總範例</vt:lpstr>
      <vt:lpstr>Power query 實作</vt:lpstr>
      <vt:lpstr>PowerPoint 簡報</vt:lpstr>
      <vt:lpstr>Power query 實作</vt:lpstr>
      <vt:lpstr>關聯運算整理</vt:lpstr>
      <vt:lpstr>資料庫正規化</vt:lpstr>
      <vt:lpstr>正規化的目的</vt:lpstr>
      <vt:lpstr>避免資料更新異常</vt:lpstr>
      <vt:lpstr>PowerPoint 簡報</vt:lpstr>
      <vt:lpstr>屬性值為空值</vt:lpstr>
      <vt:lpstr>無損JOIN的分解(Lossless join decomposition)</vt:lpstr>
      <vt:lpstr>PowerPoint 簡報</vt:lpstr>
      <vt:lpstr>考慮課本圖8-1(a)的TransactionMember 關聯，請問以下的分解何者滿足’無損 JOIN 的分解’? </vt:lpstr>
      <vt:lpstr>函數相依 (Function Dependency)</vt:lpstr>
      <vt:lpstr>PowerPoint 簡報</vt:lpstr>
      <vt:lpstr>函數相依</vt:lpstr>
      <vt:lpstr>功能相依圖</vt:lpstr>
      <vt:lpstr>函數相依基本推導原則</vt:lpstr>
      <vt:lpstr>考慮圖8-1(a)的TransactionMember 關聯</vt:lpstr>
      <vt:lpstr>考慮關聯綱目R(A, B, C, D, E, F)，假設有以下的函數相依，根據函數相依推導出的所有函數相依</vt:lpstr>
      <vt:lpstr>考慮一個關聯綱目 T(A1, A2, A3, A4, A5, A6)，且知以下函數相依，請問{A1, A2}的封閉集合? A1  {A4} {A1, A2}  {A3} A3  {A5} A6  {A2}</vt:lpstr>
      <vt:lpstr>正規化</vt:lpstr>
      <vt:lpstr>正規化步驟</vt:lpstr>
      <vt:lpstr>複習: Key constraint</vt:lpstr>
      <vt:lpstr>第一正規式</vt:lpstr>
      <vt:lpstr>多值屬性處理方法一</vt:lpstr>
      <vt:lpstr>多值屬性處理方法二</vt:lpstr>
      <vt:lpstr>完全與部分函數相依</vt:lpstr>
      <vt:lpstr>第二正規式</vt:lpstr>
      <vt:lpstr>案例一</vt:lpstr>
      <vt:lpstr>案例二</vt:lpstr>
      <vt:lpstr>第三正規式</vt:lpstr>
      <vt:lpstr>PowerPoint 簡報</vt:lpstr>
      <vt:lpstr>資料表正規化實作</vt:lpstr>
      <vt:lpstr>完成第一正規化</vt:lpstr>
      <vt:lpstr>完成第二正規化</vt:lpstr>
      <vt:lpstr>完成第三正規化</vt:lpstr>
      <vt:lpstr>注意事項</vt:lpstr>
      <vt:lpstr>範例： Result = Cart*Order</vt:lpstr>
      <vt:lpstr>Result </vt:lpstr>
      <vt:lpstr>除法運算子(÷)</vt:lpstr>
      <vt:lpstr>範例：有哪些會員曾經購買過「任賢齊專輯三」和「蔡依林專輯二」這兩張 CD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關聯運算</dc:title>
  <dc:creator>鍾定揚 12376046 Daniel</dc:creator>
  <cp:lastModifiedBy>鍾定揚 12376046 Daniel</cp:lastModifiedBy>
  <cp:revision>49</cp:revision>
  <dcterms:created xsi:type="dcterms:W3CDTF">2025-10-06T03:47:22Z</dcterms:created>
  <dcterms:modified xsi:type="dcterms:W3CDTF">2025-10-27T06:48:59Z</dcterms:modified>
</cp:coreProperties>
</file>